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79" r:id="rId3"/>
    <p:sldId id="310" r:id="rId4"/>
    <p:sldId id="311" r:id="rId5"/>
    <p:sldId id="305" r:id="rId6"/>
    <p:sldId id="306" r:id="rId7"/>
    <p:sldId id="277" r:id="rId8"/>
    <p:sldId id="265" r:id="rId9"/>
    <p:sldId id="342" r:id="rId10"/>
    <p:sldId id="345" r:id="rId11"/>
    <p:sldId id="346" r:id="rId12"/>
    <p:sldId id="347" r:id="rId13"/>
    <p:sldId id="307" r:id="rId14"/>
    <p:sldId id="308" r:id="rId15"/>
    <p:sldId id="290" r:id="rId16"/>
    <p:sldId id="291" r:id="rId17"/>
    <p:sldId id="309" r:id="rId18"/>
    <p:sldId id="292" r:id="rId19"/>
    <p:sldId id="312" r:id="rId20"/>
    <p:sldId id="313" r:id="rId21"/>
    <p:sldId id="268" r:id="rId22"/>
    <p:sldId id="269" r:id="rId23"/>
    <p:sldId id="315" r:id="rId24"/>
    <p:sldId id="293" r:id="rId25"/>
    <p:sldId id="270" r:id="rId26"/>
    <p:sldId id="271" r:id="rId27"/>
    <p:sldId id="273" r:id="rId28"/>
    <p:sldId id="348" r:id="rId29"/>
    <p:sldId id="349" r:id="rId30"/>
    <p:sldId id="497" r:id="rId31"/>
    <p:sldId id="274" r:id="rId32"/>
    <p:sldId id="262" r:id="rId33"/>
    <p:sldId id="285" r:id="rId34"/>
    <p:sldId id="286" r:id="rId35"/>
    <p:sldId id="287" r:id="rId36"/>
    <p:sldId id="288" r:id="rId37"/>
    <p:sldId id="289" r:id="rId38"/>
    <p:sldId id="278" r:id="rId39"/>
    <p:sldId id="653" r:id="rId40"/>
    <p:sldId id="336" r:id="rId41"/>
    <p:sldId id="335" r:id="rId42"/>
    <p:sldId id="316" r:id="rId43"/>
    <p:sldId id="654" r:id="rId44"/>
    <p:sldId id="655" r:id="rId45"/>
    <p:sldId id="340" r:id="rId46"/>
    <p:sldId id="665" r:id="rId47"/>
    <p:sldId id="666" r:id="rId48"/>
    <p:sldId id="669" r:id="rId49"/>
    <p:sldId id="326" r:id="rId50"/>
    <p:sldId id="328" r:id="rId51"/>
    <p:sldId id="329" r:id="rId52"/>
    <p:sldId id="330" r:id="rId53"/>
    <p:sldId id="331" r:id="rId54"/>
    <p:sldId id="337" r:id="rId55"/>
    <p:sldId id="332" r:id="rId56"/>
    <p:sldId id="339" r:id="rId57"/>
    <p:sldId id="343" r:id="rId58"/>
    <p:sldId id="662" r:id="rId59"/>
    <p:sldId id="663" r:id="rId60"/>
    <p:sldId id="661" r:id="rId61"/>
    <p:sldId id="670" r:id="rId62"/>
    <p:sldId id="341" r:id="rId63"/>
    <p:sldId id="658" r:id="rId64"/>
    <p:sldId id="656" r:id="rId65"/>
    <p:sldId id="657" r:id="rId66"/>
    <p:sldId id="659" r:id="rId67"/>
    <p:sldId id="664" r:id="rId68"/>
    <p:sldId id="668" r:id="rId69"/>
    <p:sldId id="334" r:id="rId70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Keidi Saks" initials="KS" lastIdx="27" clrIdx="0">
    <p:extLst>
      <p:ext uri="{19B8F6BF-5375-455C-9EA6-DF929625EA0E}">
        <p15:presenceInfo xmlns:p15="http://schemas.microsoft.com/office/powerpoint/2012/main" userId="S-1-5-21-23267018-1296325175-649218145-847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eskmine laad 2 – rõh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Keskmine laad 2 – rõhk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7" autoAdjust="0"/>
    <p:restoredTop sz="94660"/>
  </p:normalViewPr>
  <p:slideViewPr>
    <p:cSldViewPr snapToGrid="0">
      <p:cViewPr>
        <p:scale>
          <a:sx n="125" d="100"/>
          <a:sy n="125" d="100"/>
        </p:scale>
        <p:origin x="816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04566-CEE6-45E5-A0DE-81B60C716749}" type="datetimeFigureOut">
              <a:rPr lang="et-EE" smtClean="0"/>
              <a:t>23.09.2024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FFDD7-BB98-4A7E-86EF-4CAE6410DEF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5581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E4595-B02D-4A91-8BD6-F3B32E2FF462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64829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E4595-B02D-4A91-8BD6-F3B32E2FF462}" type="slidenum">
              <a:rPr lang="et-EE" smtClean="0"/>
              <a:t>44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05471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Veranda soojapidavuse tõstmiseks võimalik lisada </a:t>
            </a:r>
            <a:r>
              <a:rPr lang="et-EE" dirty="0" err="1"/>
              <a:t>siseraam</a:t>
            </a:r>
            <a:r>
              <a:rPr lang="et-EE" dirty="0"/>
              <a:t> täispakettklaasiga, et säilitada veranda õhulist puitprossidega lahendust.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E4595-B02D-4A91-8BD6-F3B32E2FF462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10556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Kuskilt</a:t>
            </a:r>
            <a:r>
              <a:rPr lang="fi-FI" dirty="0"/>
              <a:t> </a:t>
            </a:r>
            <a:r>
              <a:rPr lang="fi-FI" dirty="0" err="1"/>
              <a:t>peab</a:t>
            </a:r>
            <a:r>
              <a:rPr lang="fi-FI" dirty="0"/>
              <a:t> </a:t>
            </a:r>
            <a:r>
              <a:rPr lang="fi-FI" dirty="0" err="1"/>
              <a:t>värvimata</a:t>
            </a:r>
            <a:r>
              <a:rPr lang="fi-FI" dirty="0"/>
              <a:t> </a:t>
            </a:r>
            <a:r>
              <a:rPr lang="fi-FI" dirty="0" err="1"/>
              <a:t>jätma</a:t>
            </a:r>
            <a:r>
              <a:rPr lang="fi-FI" dirty="0"/>
              <a:t>, et puit </a:t>
            </a:r>
            <a:r>
              <a:rPr lang="fi-FI" dirty="0" err="1"/>
              <a:t>saaks</a:t>
            </a:r>
            <a:r>
              <a:rPr lang="fi-FI" dirty="0"/>
              <a:t> </a:t>
            </a:r>
            <a:r>
              <a:rPr lang="fi-FI" dirty="0" err="1"/>
              <a:t>kuivada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E4595-B02D-4A91-8BD6-F3B32E2FF462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88172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Punane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tähistab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seisundi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mingis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mõttes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väärtust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tõusvad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nooled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näitavad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remondi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suurust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kulutust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taseme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taastamiseks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Mälestiste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puhul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peaksime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püüdlema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vasakpoolse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joonise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minimaalsete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hoolduskulude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säilitades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hoonet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mälestist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teoreetiliselt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igavesti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Praktiline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kahjuks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paremal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moodsa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odava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40-50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aastane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elutsükkel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remonti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valmimist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eluea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lõppedes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asendatakse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uuega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lõpeb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kasutusväärtus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Parempoolse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joonisega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iseloomustada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varemestunud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mälestisi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taastamine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küsitav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Omanikud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peaksid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mõistma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need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kulutused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sõltu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sellest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kaitse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kõik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omanikud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toimiksid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vastavalt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vasakpoolsele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joonisele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hooldaksid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järjepidevalt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MKA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restaureerimiseelarve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olla 0€.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Loomulikult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see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meelevaldne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üldistus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näiteks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kogudustel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pole ka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hooldusraha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esineb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väliseid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mõjutegureid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tõus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kasutusväärtuse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näide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tuulikud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majanduslikult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otstarbekas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algsel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eesmärgil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103A5-FF38-4941-98AA-9AFF0D1F97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46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Kuskilt</a:t>
            </a:r>
            <a:r>
              <a:rPr lang="fi-FI" dirty="0"/>
              <a:t> </a:t>
            </a:r>
            <a:r>
              <a:rPr lang="fi-FI" dirty="0" err="1"/>
              <a:t>peab</a:t>
            </a:r>
            <a:r>
              <a:rPr lang="fi-FI" dirty="0"/>
              <a:t> </a:t>
            </a:r>
            <a:r>
              <a:rPr lang="fi-FI" dirty="0" err="1"/>
              <a:t>värvimata</a:t>
            </a:r>
            <a:r>
              <a:rPr lang="fi-FI" dirty="0"/>
              <a:t> </a:t>
            </a:r>
            <a:r>
              <a:rPr lang="fi-FI" dirty="0" err="1"/>
              <a:t>jätma</a:t>
            </a:r>
            <a:r>
              <a:rPr lang="fi-FI" dirty="0"/>
              <a:t>, et puit </a:t>
            </a:r>
            <a:r>
              <a:rPr lang="fi-FI" dirty="0" err="1"/>
              <a:t>saaks</a:t>
            </a:r>
            <a:r>
              <a:rPr lang="fi-FI" dirty="0"/>
              <a:t> </a:t>
            </a:r>
            <a:r>
              <a:rPr lang="fi-FI"/>
              <a:t>kuivada</a:t>
            </a:r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E4595-B02D-4A91-8BD6-F3B32E2FF462}" type="slidenum">
              <a:rPr lang="et-EE" smtClean="0"/>
              <a:t>23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15752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Kruntimist? Värvi? klaasi paigaldamine (kitt või silikoon?), kas kusagilt jäätud külg värvimata (</a:t>
            </a:r>
            <a:r>
              <a:rPr lang="et-EE" dirty="0" err="1"/>
              <a:t>alt,ülevalt</a:t>
            </a:r>
            <a:r>
              <a:rPr lang="et-EE" dirty="0"/>
              <a:t>?)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E4595-B02D-4A91-8BD6-F3B32E2FF462}" type="slidenum">
              <a:rPr lang="et-EE" smtClean="0"/>
              <a:t>24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09791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E4595-B02D-4A91-8BD6-F3B32E2FF462}" type="slidenum">
              <a:rPr lang="et-EE" smtClean="0"/>
              <a:t>32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48623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E4595-B02D-4A91-8BD6-F3B32E2FF462}" type="slidenum">
              <a:rPr lang="et-EE" smtClean="0"/>
              <a:t>37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66207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E4595-B02D-4A91-8BD6-F3B32E2FF462}" type="slidenum">
              <a:rPr lang="et-EE" smtClean="0"/>
              <a:t>43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4150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Maiandra GD" panose="020E0502030308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6470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5459" y="1744193"/>
            <a:ext cx="5381532" cy="44280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8995" y="1744193"/>
            <a:ext cx="5682213" cy="44280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dirty="0"/>
              <a:t>Redigeeri juhtslaidi tekstilaade</a:t>
            </a:r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  <a:p>
            <a:pPr lvl="4"/>
            <a:r>
              <a:rPr lang="et-EE" dirty="0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38200" y="627797"/>
            <a:ext cx="10515600" cy="62603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latin typeface="Maiandra GD" panose="020E0502030308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9838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459" y="1643609"/>
            <a:ext cx="5387546" cy="46527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459" y="2346630"/>
            <a:ext cx="5387545" cy="368841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2519" y="1643609"/>
            <a:ext cx="5698689" cy="46527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2519" y="2346630"/>
            <a:ext cx="5698689" cy="368841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4149"/>
            <a:ext cx="10515600" cy="611978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latin typeface="Maiandra GD" panose="020E0502030308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86785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459" y="1643609"/>
            <a:ext cx="5387546" cy="46527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459" y="2346630"/>
            <a:ext cx="5387545" cy="368841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dirty="0"/>
              <a:t>Redigeeri juhtslaidi tekstilaade</a:t>
            </a:r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  <a:p>
            <a:pPr lvl="4"/>
            <a:r>
              <a:rPr lang="et-EE" dirty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2519" y="1643609"/>
            <a:ext cx="5698689" cy="46527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2519" y="2346630"/>
            <a:ext cx="5698689" cy="368841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25.08.2022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Vanalinna hooned energiatuulte keerises - Üllar Alev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59" y="698500"/>
            <a:ext cx="11415749" cy="838199"/>
          </a:xfrm>
          <a:prstGeom prst="rect">
            <a:avLst/>
          </a:prstGeom>
        </p:spPr>
        <p:txBody>
          <a:bodyPr anchor="ctr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8945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aiandra GD" panose="020E0502030308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386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aiandra GD" panose="020E0502030308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3497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aiandra GD" panose="020E0502030308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6846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aiandra GD" panose="020E0502030308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232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aiandra GD" panose="020E0502030308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7657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24. september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6F1969-B258-474D-B505-4FD17B4B9F22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748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82388"/>
            <a:ext cx="3932237" cy="1375012"/>
          </a:xfrm>
        </p:spPr>
        <p:txBody>
          <a:bodyPr anchor="b"/>
          <a:lstStyle>
            <a:lvl1pPr>
              <a:defRPr sz="3200">
                <a:latin typeface="Maiandra GD" panose="020E0502030308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4293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68740"/>
            <a:ext cx="3932237" cy="1388660"/>
          </a:xfrm>
        </p:spPr>
        <p:txBody>
          <a:bodyPr anchor="b"/>
          <a:lstStyle>
            <a:lvl1pPr>
              <a:defRPr sz="3200">
                <a:latin typeface="Maiandra GD" panose="020E0502030308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080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34482"/>
            <a:ext cx="10515600" cy="709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7543"/>
            <a:ext cx="10377196" cy="4609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37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t-EE"/>
              <a:t>24. september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376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37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46F1969-B258-474D-B505-4FD17B4B9F22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8" name="Ristkülik 7">
            <a:extLst>
              <a:ext uri="{FF2B5EF4-FFF2-40B4-BE49-F238E27FC236}">
                <a16:creationId xmlns:a16="http://schemas.microsoft.com/office/drawing/2014/main" id="{09DBE65B-8F3E-C345-4A9D-E28DA14EF495}"/>
              </a:ext>
            </a:extLst>
          </p:cNvPr>
          <p:cNvSpPr/>
          <p:nvPr userDrawn="1"/>
        </p:nvSpPr>
        <p:spPr>
          <a:xfrm>
            <a:off x="838200" y="634483"/>
            <a:ext cx="10515600" cy="5652018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691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ullar.alev@taltech.ee" TargetMode="External"/><Relationship Id="rId2" Type="http://schemas.openxmlformats.org/officeDocument/2006/relationships/hyperlink" Target="mailto:ullar.alev@muinsuskaitseamet.e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5" Type="http://schemas.openxmlformats.org/officeDocument/2006/relationships/image" Target="../media/image11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3" Type="http://schemas.openxmlformats.org/officeDocument/2006/relationships/image" Target="../media/image120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17" Type="http://schemas.openxmlformats.org/officeDocument/2006/relationships/image" Target="../media/image1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7.jpeg"/><Relationship Id="rId5" Type="http://schemas.openxmlformats.org/officeDocument/2006/relationships/image" Target="../media/image122.png"/><Relationship Id="rId15" Type="http://schemas.openxmlformats.org/officeDocument/2006/relationships/image" Target="../media/image131.jpeg"/><Relationship Id="rId10" Type="http://schemas.openxmlformats.org/officeDocument/2006/relationships/image" Target="../media/image126.jpeg"/><Relationship Id="rId4" Type="http://schemas.openxmlformats.org/officeDocument/2006/relationships/image" Target="../media/image121.jpeg"/><Relationship Id="rId9" Type="http://schemas.openxmlformats.org/officeDocument/2006/relationships/image" Target="../media/image125.png"/><Relationship Id="rId14" Type="http://schemas.openxmlformats.org/officeDocument/2006/relationships/image" Target="../media/image1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10" Type="http://schemas.openxmlformats.org/officeDocument/2006/relationships/image" Target="../media/image200.jpeg"/><Relationship Id="rId4" Type="http://schemas.openxmlformats.org/officeDocument/2006/relationships/image" Target="../media/image194.jpeg"/><Relationship Id="rId9" Type="http://schemas.openxmlformats.org/officeDocument/2006/relationships/image" Target="../media/image1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7" Type="http://schemas.openxmlformats.org/officeDocument/2006/relationships/image" Target="../media/image206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3" Type="http://schemas.openxmlformats.org/officeDocument/2006/relationships/image" Target="../media/image208.jpeg"/><Relationship Id="rId7" Type="http://schemas.openxmlformats.org/officeDocument/2006/relationships/image" Target="../media/image212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Relationship Id="rId9" Type="http://schemas.openxmlformats.org/officeDocument/2006/relationships/image" Target="../media/image21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216.jpeg"/><Relationship Id="rId7" Type="http://schemas.openxmlformats.org/officeDocument/2006/relationships/image" Target="../media/image220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Relationship Id="rId9" Type="http://schemas.openxmlformats.org/officeDocument/2006/relationships/image" Target="../media/image222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Relationship Id="rId9" Type="http://schemas.openxmlformats.org/officeDocument/2006/relationships/image" Target="../media/image23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eg"/><Relationship Id="rId3" Type="http://schemas.openxmlformats.org/officeDocument/2006/relationships/image" Target="../media/image250.jpeg"/><Relationship Id="rId7" Type="http://schemas.openxmlformats.org/officeDocument/2006/relationships/image" Target="../media/image254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Relationship Id="rId9" Type="http://schemas.openxmlformats.org/officeDocument/2006/relationships/image" Target="../media/image25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8B892055-D65C-01AC-0A16-F034185C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3F871A64-59D5-E03B-908F-DA43C47BE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F4EAB7B2-9258-FBC7-F684-2884DAF2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214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t-EE" dirty="0"/>
              <a:t>Statistikat linnapildist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381241"/>
            <a:ext cx="4838700" cy="127150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t-EE" sz="2000" dirty="0"/>
              <a:t>2023.a. suvel vaadeldud 1088 maja 22 Eesti linna/asula vanematel tänavatel, majade keskmine vanus ligi 100 aastat. </a:t>
            </a:r>
            <a:endParaRPr lang="sv-SE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8CFA25B6-D380-52BE-FEFD-28D03314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310" y="2273285"/>
            <a:ext cx="3997204" cy="3766290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10561B12-3347-2656-F86E-E8B2EA52E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796" y="1281598"/>
            <a:ext cx="4176722" cy="1619206"/>
          </a:xfrm>
          <a:prstGeom prst="rect">
            <a:avLst/>
          </a:prstGeom>
        </p:spPr>
      </p:pic>
      <p:sp>
        <p:nvSpPr>
          <p:cNvPr id="14" name="Ristkülik 13">
            <a:extLst>
              <a:ext uri="{FF2B5EF4-FFF2-40B4-BE49-F238E27FC236}">
                <a16:creationId xmlns:a16="http://schemas.microsoft.com/office/drawing/2014/main" id="{930270AB-1E3F-5737-8F9E-23A80F51D4ED}"/>
              </a:ext>
            </a:extLst>
          </p:cNvPr>
          <p:cNvSpPr/>
          <p:nvPr/>
        </p:nvSpPr>
        <p:spPr>
          <a:xfrm>
            <a:off x="2066925" y="2970576"/>
            <a:ext cx="285750" cy="2124075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8" name="Pilt 17">
            <a:extLst>
              <a:ext uri="{FF2B5EF4-FFF2-40B4-BE49-F238E27FC236}">
                <a16:creationId xmlns:a16="http://schemas.microsoft.com/office/drawing/2014/main" id="{0B1FB65D-3C28-79D4-F0EA-72CB8F64C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796" y="2900804"/>
            <a:ext cx="3688790" cy="31387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9CE0DB-932B-FEF8-C9DE-11A790631EB4}"/>
              </a:ext>
            </a:extLst>
          </p:cNvPr>
          <p:cNvSpPr txBox="1"/>
          <p:nvPr/>
        </p:nvSpPr>
        <p:spPr>
          <a:xfrm>
            <a:off x="878492" y="6026393"/>
            <a:ext cx="10213425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</a:rPr>
              <a:t>https://kliimaministeerium.ee/sites/default/files/documents/2024-03/Kahjustuste%20uuring%20ja%20ehitusvigade%20infokaardid.pdf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32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t-EE" dirty="0"/>
              <a:t>Statistikat linnapildist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4334"/>
            <a:ext cx="10377196" cy="395288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t-EE" sz="2100" dirty="0"/>
              <a:t>2023.a. suvel vaadeldud 1088 maja 22 Eesti linna/asula vanematel tänavatel, majade keskmine vanus ligi 100 aastat. </a:t>
            </a:r>
            <a:endParaRPr lang="sv-SE" sz="2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3C3F2D45-C99C-DC0A-5A9B-D37D27200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70" y="2174966"/>
            <a:ext cx="10121826" cy="3903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22BAB-EFB3-2A34-C03D-7C19F77E716B}"/>
              </a:ext>
            </a:extLst>
          </p:cNvPr>
          <p:cNvSpPr txBox="1"/>
          <p:nvPr/>
        </p:nvSpPr>
        <p:spPr>
          <a:xfrm>
            <a:off x="878492" y="6026393"/>
            <a:ext cx="10213425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</a:rPr>
              <a:t>https://kliimaministeerium.ee/sites/default/files/documents/2024-03/Kahjustuste%20uuring%20ja%20ehitusvigade%20infokaardid.pdf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15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t-EE" dirty="0"/>
              <a:t>Statistikat linnapildist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4334"/>
            <a:ext cx="10377196" cy="395288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t-EE" sz="2100" dirty="0"/>
              <a:t>2023.a. suvel vaadeldud 1088 maja 22 Eesti linna/asula vanematel tänavatel, majade keskmine vanus ligi 100 aastat. </a:t>
            </a:r>
            <a:endParaRPr lang="sv-SE" sz="2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7B5E605D-DE8B-6A7E-96D0-EDF152986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51" y="2224080"/>
            <a:ext cx="10428749" cy="3801715"/>
          </a:xfrm>
          <a:prstGeom prst="rect">
            <a:avLst/>
          </a:prstGeom>
        </p:spPr>
      </p:pic>
      <p:sp>
        <p:nvSpPr>
          <p:cNvPr id="8" name="Ristkülik 7">
            <a:extLst>
              <a:ext uri="{FF2B5EF4-FFF2-40B4-BE49-F238E27FC236}">
                <a16:creationId xmlns:a16="http://schemas.microsoft.com/office/drawing/2014/main" id="{3FA54A36-1037-CD90-592B-A3192AACBA95}"/>
              </a:ext>
            </a:extLst>
          </p:cNvPr>
          <p:cNvSpPr/>
          <p:nvPr/>
        </p:nvSpPr>
        <p:spPr>
          <a:xfrm>
            <a:off x="2000249" y="2751502"/>
            <a:ext cx="8724901" cy="325074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56E247-69FA-B169-6F96-FC1F949C4D3C}"/>
              </a:ext>
            </a:extLst>
          </p:cNvPr>
          <p:cNvSpPr txBox="1"/>
          <p:nvPr/>
        </p:nvSpPr>
        <p:spPr>
          <a:xfrm>
            <a:off x="878492" y="6026393"/>
            <a:ext cx="10213425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</a:rPr>
              <a:t>https://kliimaministeerium.ee/sites/default/files/documents/2024-03/Kahjustuste%20uuring%20ja%20ehitusvigade%20infokaardid.pdf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75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Puitakna remondivajaduse hindamise skaala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82909" y="1408513"/>
            <a:ext cx="10226181" cy="460942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t-EE" b="1" dirty="0"/>
              <a:t>Akna vaatlemine terviku või osadena (lengid, raamid, hinged, piirdeliistud, klaasid vms)</a:t>
            </a:r>
            <a:br>
              <a:rPr lang="et-EE" b="1" dirty="0"/>
            </a:br>
            <a:r>
              <a:rPr lang="et-EE" sz="2200" b="1" dirty="0">
                <a:solidFill>
                  <a:srgbClr val="FF0000"/>
                </a:solidFill>
              </a:rPr>
              <a:t>0</a:t>
            </a:r>
            <a:r>
              <a:rPr lang="et-EE" sz="2200" dirty="0"/>
              <a:t> – praktiliselt  olematu, täielikult hävinenud, vajalik kohene taastamine/uuestiehitus;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t-EE" sz="2200" b="1" dirty="0">
                <a:solidFill>
                  <a:srgbClr val="FF0000"/>
                </a:solidFill>
              </a:rPr>
              <a:t>1</a:t>
            </a:r>
            <a:r>
              <a:rPr lang="et-EE" sz="2200" dirty="0"/>
              <a:t> – väga halvas seisukorras, väga tõsised kahjustused, </a:t>
            </a:r>
            <a:br>
              <a:rPr lang="et-EE" sz="2200" dirty="0"/>
            </a:br>
            <a:r>
              <a:rPr lang="et-EE" sz="2200" dirty="0"/>
              <a:t>nõuab kohest renoveerimist / restaureerimist;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t-EE" sz="2200" b="1" dirty="0">
                <a:solidFill>
                  <a:srgbClr val="FF0000"/>
                </a:solidFill>
              </a:rPr>
              <a:t>2</a:t>
            </a:r>
            <a:r>
              <a:rPr lang="et-EE" sz="2200" dirty="0"/>
              <a:t> – halvas seisukorras, mõõdukad kahjustused, </a:t>
            </a:r>
            <a:br>
              <a:rPr lang="et-EE" sz="2200" dirty="0"/>
            </a:br>
            <a:r>
              <a:rPr lang="et-EE" sz="2200" dirty="0"/>
              <a:t>nõuab renoveerimist / restaureerimist lähitulevikus (1 kuni 3 aasta jooksul);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t-EE" sz="2200" b="1" dirty="0">
                <a:solidFill>
                  <a:srgbClr val="FF0000"/>
                </a:solidFill>
              </a:rPr>
              <a:t>3</a:t>
            </a:r>
            <a:r>
              <a:rPr lang="et-EE" sz="2200" dirty="0"/>
              <a:t> – rahuldavas seisukorras, kerged kahjustused, </a:t>
            </a:r>
            <a:br>
              <a:rPr lang="et-EE" sz="2200" dirty="0"/>
            </a:br>
            <a:r>
              <a:rPr lang="et-EE" sz="2200" dirty="0"/>
              <a:t>hooldus / uuendamine vajalik 3 kuni 5 aasta jooksul;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t-EE" sz="2200" b="1" dirty="0">
                <a:solidFill>
                  <a:srgbClr val="FF0000"/>
                </a:solidFill>
              </a:rPr>
              <a:t>4</a:t>
            </a:r>
            <a:r>
              <a:rPr lang="et-EE" sz="2200" dirty="0"/>
              <a:t> – heas seisukorras, kahjustusi praktiliselt pole, </a:t>
            </a:r>
            <a:br>
              <a:rPr lang="et-EE" sz="2200" dirty="0"/>
            </a:br>
            <a:r>
              <a:rPr lang="et-EE" sz="2200" dirty="0"/>
              <a:t>hooldus / uuendamine vajalik 5 kuni 10 aasta jooksul;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t-EE" sz="2200" b="1" dirty="0">
                <a:solidFill>
                  <a:srgbClr val="FF0000"/>
                </a:solidFill>
              </a:rPr>
              <a:t>5</a:t>
            </a:r>
            <a:r>
              <a:rPr lang="et-EE" sz="2200" dirty="0"/>
              <a:t> – väga heas seisukorras, kahjustusi pole, </a:t>
            </a:r>
            <a:br>
              <a:rPr lang="et-EE" sz="2200" dirty="0"/>
            </a:br>
            <a:r>
              <a:rPr lang="et-EE" sz="2200" dirty="0"/>
              <a:t>renoveerimist / hooldust enne 10 aasta möödumist ei vaja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3" name="Slaidinumbri kohatä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466ACD-B654-409B-B6A4-8CFEC4310E9E}"/>
              </a:ext>
            </a:extLst>
          </p:cNvPr>
          <p:cNvSpPr txBox="1"/>
          <p:nvPr/>
        </p:nvSpPr>
        <p:spPr>
          <a:xfrm>
            <a:off x="982909" y="5928949"/>
            <a:ext cx="8585675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</a:rPr>
              <a:t>Eesti eluasemefondi puitkorterelamute ehitustehniline seisukord ning prognoositav eluiga</a:t>
            </a:r>
            <a:r>
              <a:rPr lang="en-US" sz="1400" i="1" dirty="0">
                <a:solidFill>
                  <a:srgbClr val="0070C0"/>
                </a:solidFill>
              </a:rPr>
              <a:t>. </a:t>
            </a:r>
            <a:r>
              <a:rPr lang="et-EE" sz="1400" i="1" dirty="0">
                <a:solidFill>
                  <a:srgbClr val="0070C0"/>
                </a:solidFill>
              </a:rPr>
              <a:t>2011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64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lt 5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20472" y="3964617"/>
            <a:ext cx="2141521" cy="198819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Näited eelneva skaala rakendamisest</a:t>
            </a:r>
            <a:endParaRPr lang="et-EE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5942" y="1132441"/>
            <a:ext cx="6061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>
                <a:sym typeface="Symbol" panose="05050102010706020507" pitchFamily="18" charset="2"/>
              </a:rPr>
              <a:t>Akna värvkatte seisukord</a:t>
            </a:r>
            <a:endParaRPr lang="et-EE" sz="2000" b="1" dirty="0"/>
          </a:p>
        </p:txBody>
      </p:sp>
      <p:sp>
        <p:nvSpPr>
          <p:cNvPr id="2" name="Slaidinumbri kohatä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12" name="Pilt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33933" y="2908162"/>
            <a:ext cx="4538123" cy="16858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466ACD-B654-409B-B6A4-8CFEC4310E9E}"/>
              </a:ext>
            </a:extLst>
          </p:cNvPr>
          <p:cNvSpPr txBox="1"/>
          <p:nvPr/>
        </p:nvSpPr>
        <p:spPr>
          <a:xfrm>
            <a:off x="897147" y="5513943"/>
            <a:ext cx="1704456" cy="40011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58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0 – hävinenud </a:t>
            </a:r>
            <a:endParaRPr lang="en-US" sz="2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pic>
        <p:nvPicPr>
          <p:cNvPr id="20" name="Pilt 1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95720" y="3799564"/>
            <a:ext cx="2738342" cy="1721479"/>
          </a:xfrm>
          <a:prstGeom prst="rect">
            <a:avLst/>
          </a:prstGeom>
        </p:spPr>
      </p:pic>
      <p:pic>
        <p:nvPicPr>
          <p:cNvPr id="21" name="Pilt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605991" y="1482008"/>
            <a:ext cx="1734959" cy="17243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466ACD-B654-409B-B6A4-8CFEC4310E9E}"/>
              </a:ext>
            </a:extLst>
          </p:cNvPr>
          <p:cNvSpPr txBox="1"/>
          <p:nvPr/>
        </p:nvSpPr>
        <p:spPr>
          <a:xfrm>
            <a:off x="2675315" y="4660303"/>
            <a:ext cx="1519816" cy="40011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58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1– väga halb </a:t>
            </a:r>
            <a:endParaRPr lang="en-US" sz="2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pic>
        <p:nvPicPr>
          <p:cNvPr id="26" name="Pilt 2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024432" y="4088864"/>
            <a:ext cx="2338534" cy="1515636"/>
          </a:xfrm>
          <a:prstGeom prst="rect">
            <a:avLst/>
          </a:prstGeom>
        </p:spPr>
      </p:pic>
      <p:pic>
        <p:nvPicPr>
          <p:cNvPr id="28" name="Pilt 2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84066" y="3879584"/>
            <a:ext cx="2791900" cy="1489195"/>
          </a:xfrm>
          <a:prstGeom prst="rect">
            <a:avLst/>
          </a:prstGeom>
        </p:spPr>
      </p:pic>
      <p:pic>
        <p:nvPicPr>
          <p:cNvPr id="29" name="Pilt 2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5418" y="1451527"/>
            <a:ext cx="1492981" cy="1708663"/>
          </a:xfrm>
          <a:prstGeom prst="rect">
            <a:avLst/>
          </a:prstGeom>
        </p:spPr>
      </p:pic>
      <p:pic>
        <p:nvPicPr>
          <p:cNvPr id="30" name="Pilt 29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90040" y="3907542"/>
            <a:ext cx="2423789" cy="1782724"/>
          </a:xfrm>
          <a:prstGeom prst="rect">
            <a:avLst/>
          </a:prstGeom>
        </p:spPr>
      </p:pic>
      <p:pic>
        <p:nvPicPr>
          <p:cNvPr id="31" name="Pilt 30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2976" y="1451527"/>
            <a:ext cx="1782725" cy="2075647"/>
          </a:xfrm>
          <a:prstGeom prst="rect">
            <a:avLst/>
          </a:prstGeom>
        </p:spPr>
      </p:pic>
      <p:pic>
        <p:nvPicPr>
          <p:cNvPr id="32" name="Pilt 31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3687" y="1477334"/>
            <a:ext cx="1507133" cy="217048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A466ACD-B654-409B-B6A4-8CFEC4310E9E}"/>
              </a:ext>
            </a:extLst>
          </p:cNvPr>
          <p:cNvSpPr txBox="1"/>
          <p:nvPr/>
        </p:nvSpPr>
        <p:spPr>
          <a:xfrm>
            <a:off x="9858300" y="2535877"/>
            <a:ext cx="1519816" cy="40011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58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5– väga hea </a:t>
            </a:r>
            <a:endParaRPr lang="en-US" sz="2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466ACD-B654-409B-B6A4-8CFEC4310E9E}"/>
              </a:ext>
            </a:extLst>
          </p:cNvPr>
          <p:cNvSpPr txBox="1"/>
          <p:nvPr/>
        </p:nvSpPr>
        <p:spPr>
          <a:xfrm>
            <a:off x="8417239" y="3127064"/>
            <a:ext cx="969390" cy="40011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58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4 – hea </a:t>
            </a:r>
            <a:endParaRPr lang="en-US" sz="2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466ACD-B654-409B-B6A4-8CFEC4310E9E}"/>
              </a:ext>
            </a:extLst>
          </p:cNvPr>
          <p:cNvSpPr txBox="1"/>
          <p:nvPr/>
        </p:nvSpPr>
        <p:spPr>
          <a:xfrm>
            <a:off x="6517028" y="3684501"/>
            <a:ext cx="1519816" cy="40011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58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3 – rahuldav</a:t>
            </a:r>
            <a:endParaRPr lang="en-US" sz="2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466ACD-B654-409B-B6A4-8CFEC4310E9E}"/>
              </a:ext>
            </a:extLst>
          </p:cNvPr>
          <p:cNvSpPr txBox="1"/>
          <p:nvPr/>
        </p:nvSpPr>
        <p:spPr>
          <a:xfrm>
            <a:off x="4876643" y="4146318"/>
            <a:ext cx="1219357" cy="40011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58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0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2 – halb</a:t>
            </a:r>
            <a:endParaRPr lang="en-US" sz="2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pic>
        <p:nvPicPr>
          <p:cNvPr id="55" name="Pilt 54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062" y="1477334"/>
            <a:ext cx="2002313" cy="23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83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lt 12">
            <a:extLst>
              <a:ext uri="{FF2B5EF4-FFF2-40B4-BE49-F238E27FC236}">
                <a16:creationId xmlns:a16="http://schemas.microsoft.com/office/drawing/2014/main" id="{37B5E1F9-CA9E-4529-86C9-D29DB752B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89" y="1385455"/>
            <a:ext cx="5602518" cy="2171115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B8853978-AB6E-42E5-95B0-62FB6C732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991" y="3556569"/>
            <a:ext cx="5502986" cy="2132544"/>
          </a:xfrm>
          <a:prstGeom prst="rect">
            <a:avLst/>
          </a:prstGeom>
        </p:spPr>
      </p:pic>
      <p:sp>
        <p:nvSpPr>
          <p:cNvPr id="4" name="Pealkiri 3">
            <a:extLst>
              <a:ext uri="{FF2B5EF4-FFF2-40B4-BE49-F238E27FC236}">
                <a16:creationId xmlns:a16="http://schemas.microsoft.com/office/drawing/2014/main" id="{7CCA1F99-FFB4-4D35-B838-DCE477C3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Püsiv hooldus või selle püsiv puudumine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1676C-2FF7-4CF3-9642-6D57ED50B33C}"/>
              </a:ext>
            </a:extLst>
          </p:cNvPr>
          <p:cNvSpPr txBox="1"/>
          <p:nvPr/>
        </p:nvSpPr>
        <p:spPr>
          <a:xfrm>
            <a:off x="6575107" y="1520890"/>
            <a:ext cx="5476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u="sng" dirty="0"/>
              <a:t>Püsiv hooldus: </a:t>
            </a:r>
            <a:r>
              <a:rPr lang="et-EE" sz="2000" dirty="0"/>
              <a:t>akna …</a:t>
            </a:r>
            <a:endParaRPr lang="et-EE" sz="2000" u="sng" dirty="0"/>
          </a:p>
          <a:p>
            <a:r>
              <a:rPr lang="et-EE" sz="2000" dirty="0"/>
              <a:t>… eluiga on igavene (teoreetiliselt)</a:t>
            </a:r>
          </a:p>
          <a:p>
            <a:r>
              <a:rPr lang="et-EE" sz="2000" dirty="0"/>
              <a:t>… remondikulud on minimaalsed</a:t>
            </a:r>
          </a:p>
          <a:p>
            <a:r>
              <a:rPr lang="et-EE" sz="2000" dirty="0"/>
              <a:t>… kasutusmugavus oluliselt ei lange</a:t>
            </a:r>
          </a:p>
          <a:p>
            <a:r>
              <a:rPr lang="et-EE" sz="2000" dirty="0"/>
              <a:t>… välimus püsib eeskujulik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5DB7A0-B237-42A9-8386-2B0C05E246F9}"/>
              </a:ext>
            </a:extLst>
          </p:cNvPr>
          <p:cNvSpPr txBox="1"/>
          <p:nvPr/>
        </p:nvSpPr>
        <p:spPr>
          <a:xfrm>
            <a:off x="972588" y="3551140"/>
            <a:ext cx="4762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u="sng" dirty="0"/>
              <a:t>Hoolduseta kasutamine: </a:t>
            </a:r>
            <a:r>
              <a:rPr lang="et-EE" sz="2000" dirty="0"/>
              <a:t>akna…</a:t>
            </a:r>
          </a:p>
          <a:p>
            <a:r>
              <a:rPr lang="et-EE" sz="2000" dirty="0"/>
              <a:t>… kasutuskõlblikkus lõppeb enne projekteeritud kasutusea lõppu</a:t>
            </a:r>
          </a:p>
          <a:p>
            <a:r>
              <a:rPr lang="et-EE" sz="2000" dirty="0"/>
              <a:t>… remondi kulud puuduvad, mingil hetkel uue akna ostmise ja paigalduse kulutus</a:t>
            </a:r>
          </a:p>
          <a:p>
            <a:r>
              <a:rPr lang="et-EE" sz="2000" dirty="0"/>
              <a:t>… kasutusmugavus langeb kiirelt, välimus hakkab silma riivama</a:t>
            </a:r>
            <a:endParaRPr lang="en-US" sz="2000" dirty="0"/>
          </a:p>
        </p:txBody>
      </p:sp>
      <p:cxnSp>
        <p:nvCxnSpPr>
          <p:cNvPr id="18" name="Sirgkonnektor 17">
            <a:extLst>
              <a:ext uri="{FF2B5EF4-FFF2-40B4-BE49-F238E27FC236}">
                <a16:creationId xmlns:a16="http://schemas.microsoft.com/office/drawing/2014/main" id="{A0203B44-3CF0-4FF3-943E-52624A6B2520}"/>
              </a:ext>
            </a:extLst>
          </p:cNvPr>
          <p:cNvCxnSpPr/>
          <p:nvPr/>
        </p:nvCxnSpPr>
        <p:spPr>
          <a:xfrm>
            <a:off x="139997" y="3556570"/>
            <a:ext cx="119120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653E48-B0DC-4A03-8DB9-4AA789B15C31}"/>
              </a:ext>
            </a:extLst>
          </p:cNvPr>
          <p:cNvSpPr txBox="1"/>
          <p:nvPr/>
        </p:nvSpPr>
        <p:spPr>
          <a:xfrm>
            <a:off x="1260582" y="5716825"/>
            <a:ext cx="1061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solidFill>
                  <a:srgbClr val="FF0000"/>
                </a:solidFill>
              </a:rPr>
              <a:t>NB! Hooldamise ja remondi vajadus ei sõltu hoone liigist ega selle riiklikust või kohalikust kaitsest!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38F5F-22B1-41BC-9C0F-24448B52F846}"/>
              </a:ext>
            </a:extLst>
          </p:cNvPr>
          <p:cNvSpPr txBox="1"/>
          <p:nvPr/>
        </p:nvSpPr>
        <p:spPr>
          <a:xfrm>
            <a:off x="6778727" y="3243363"/>
            <a:ext cx="2822473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  <a:sym typeface="Symbol" panose="05050102010706020507" pitchFamily="18" charset="2"/>
              </a:rPr>
              <a:t>   </a:t>
            </a:r>
            <a:r>
              <a:rPr lang="et-EE" sz="1400" i="1" dirty="0">
                <a:solidFill>
                  <a:srgbClr val="0070C0"/>
                </a:solidFill>
              </a:rPr>
              <a:t>Joonised: Üllar Alev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96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Vanade akende hooldus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972589" y="1343609"/>
            <a:ext cx="10274532" cy="5018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400" b="1" dirty="0"/>
              <a:t>Akende pika eluea võti on </a:t>
            </a:r>
            <a:r>
              <a:rPr lang="et-EE" sz="2400" b="1" dirty="0">
                <a:solidFill>
                  <a:srgbClr val="C00000"/>
                </a:solidFill>
              </a:rPr>
              <a:t>regulaarne</a:t>
            </a:r>
            <a:r>
              <a:rPr lang="et-EE" sz="2400" b="1" dirty="0"/>
              <a:t> hooldus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sz="2400" dirty="0"/>
              <a:t>Akende seisukorra ülevaatust on soovitatav teha üle kahe aasta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sz="2400" dirty="0"/>
              <a:t>Aknaid tuleb </a:t>
            </a:r>
            <a:r>
              <a:rPr lang="et-EE" sz="2400" dirty="0">
                <a:solidFill>
                  <a:srgbClr val="C00000"/>
                </a:solidFill>
              </a:rPr>
              <a:t>pesta ja puhastada </a:t>
            </a:r>
            <a:r>
              <a:rPr lang="et-EE" sz="2400" dirty="0"/>
              <a:t>tolmust igal aastal, ka puitosi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sz="2400" dirty="0"/>
              <a:t>Vastavalt vajadusele saab iseseisvalt ära teha järgmisi töid: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2000" dirty="0"/>
              <a:t>Kitiparandused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2000" dirty="0">
                <a:solidFill>
                  <a:srgbClr val="C00000"/>
                </a:solidFill>
              </a:rPr>
              <a:t>Värviparandused</a:t>
            </a:r>
            <a:r>
              <a:rPr lang="et-EE" sz="2000" dirty="0"/>
              <a:t> või uuendusvärvimine, linaõlivärvi uuendamine linaõliga. Oluline on kasutada sama värvitüüpi ja sellele sobivaid materjale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2000" dirty="0"/>
              <a:t>Akende avamise ja sulgemise kontroll, metallmanuste reguleerimine (võimalusel)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2000" dirty="0"/>
              <a:t>Raami tihendite vahetus, </a:t>
            </a:r>
            <a:r>
              <a:rPr lang="et-EE" sz="2000" strike="sngStrike" dirty="0" err="1"/>
              <a:t>teipimine</a:t>
            </a:r>
            <a:endParaRPr lang="et-EE" sz="2000" strike="sngStrike" dirty="0"/>
          </a:p>
          <a:p>
            <a:pPr>
              <a:buFont typeface="Wingdings" panose="05000000000000000000" pitchFamily="2" charset="2"/>
              <a:buChar char="q"/>
            </a:pPr>
            <a:r>
              <a:rPr lang="et-EE" sz="2400" dirty="0"/>
              <a:t>Piirdeliistude ja veelaudade kontroll: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2000" dirty="0"/>
              <a:t>Piirdeliistude puhastamine ja värvimine samaaegselt aknaga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2000" dirty="0"/>
              <a:t>Puidust veelaudade ja veeplekkide puhastamine ja/või värvimine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t-EE" sz="2000" dirty="0"/>
              <a:t>Pehkinud veelaua vahetus või läbi roostetanud veepleki vahetus</a:t>
            </a:r>
          </a:p>
          <a:p>
            <a:pPr>
              <a:buFontTx/>
              <a:buChar char="-"/>
            </a:pPr>
            <a:endParaRPr lang="et-EE" dirty="0"/>
          </a:p>
          <a:p>
            <a:endParaRPr lang="et-EE" dirty="0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1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t-EE" dirty="0"/>
              <a:t>Akende peamised kahjustused ja tagajärjed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588" y="1343608"/>
            <a:ext cx="10242807" cy="483335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t-EE" dirty="0"/>
              <a:t>Värvkatte koorumine või puudumine 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 puitosade mädanik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t-EE" dirty="0"/>
              <a:t>Kiti pragunemine või klaasiliistu kahjustused 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 aknaraamide mädanik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t-EE" dirty="0"/>
              <a:t>Pehkinud puitosad 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 aknaraami vajumine, sulgemise probleemid, klaasi eraldumine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t-EE" dirty="0"/>
              <a:t>Metallmanuste korrosioon 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 sulgemise probleemid, aknaraami jäikuse vähenemine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t-EE" dirty="0"/>
              <a:t>Ümbritseva seina vajumine või aknaraami vajumine 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 sulgemise probleemid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t-EE" dirty="0"/>
              <a:t>Puidu pundumine või kahanemine 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 sulgemise probleemid, õhulekked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t-EE" dirty="0"/>
              <a:t>Klaaside pragunemine või purunemine 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 õhulekked, akna puitosade mädanik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t-EE" dirty="0"/>
              <a:t>Tihendite vananemine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 õhulekked, kondensaat aknaklaaside vahel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t-EE" dirty="0"/>
              <a:t>Veeplekkide kahjustused või puudumine, veelaua kahjustused või puudumine, piirdeliistude kahjustused või puudumine 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 aknalengi ja ümbritseva seina niiskuskahjustused</a:t>
            </a:r>
          </a:p>
          <a:p>
            <a:pPr>
              <a:lnSpc>
                <a:spcPct val="120000"/>
              </a:lnSpc>
              <a:defRPr/>
            </a:pPr>
            <a:endParaRPr lang="et-EE" dirty="0">
              <a:solidFill>
                <a:schemeClr val="bg1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t-EE" dirty="0"/>
          </a:p>
          <a:p>
            <a:pPr eaLnBrk="1" hangingPunct="1">
              <a:lnSpc>
                <a:spcPct val="120000"/>
              </a:lnSpc>
              <a:defRPr/>
            </a:pPr>
            <a:endParaRPr lang="et-EE" dirty="0"/>
          </a:p>
          <a:p>
            <a:pPr eaLnBrk="1" hangingPunct="1">
              <a:lnSpc>
                <a:spcPct val="120000"/>
              </a:lnSpc>
              <a:defRPr/>
            </a:pPr>
            <a:endParaRPr lang="sv-SE" dirty="0"/>
          </a:p>
          <a:p>
            <a:pPr eaLnBrk="1" hangingPunct="1">
              <a:lnSpc>
                <a:spcPct val="120000"/>
              </a:lnSpc>
              <a:defRPr/>
            </a:pP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875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89215" y="1178099"/>
            <a:ext cx="4933790" cy="465277"/>
          </a:xfrm>
        </p:spPr>
        <p:txBody>
          <a:bodyPr/>
          <a:lstStyle/>
          <a:p>
            <a:r>
              <a:rPr lang="et-EE" dirty="0"/>
              <a:t>PVC aken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989215" y="1643376"/>
            <a:ext cx="4933789" cy="3926154"/>
          </a:xfrm>
        </p:spPr>
        <p:txBody>
          <a:bodyPr>
            <a:normAutofit/>
          </a:bodyPr>
          <a:lstStyle/>
          <a:p>
            <a:r>
              <a:rPr lang="et-EE" dirty="0"/>
              <a:t>20–30 aasta möödudes algab lagunemine</a:t>
            </a:r>
          </a:p>
          <a:p>
            <a:r>
              <a:rPr lang="et-EE" dirty="0"/>
              <a:t>Lai sile profiil, mis vajab tugevdamist</a:t>
            </a:r>
          </a:p>
          <a:p>
            <a:r>
              <a:rPr lang="et-EE" dirty="0"/>
              <a:t>Materjal juhib sooja, soojapidavus tagatakse õhukambritega</a:t>
            </a:r>
          </a:p>
          <a:p>
            <a:r>
              <a:rPr lang="et-EE" dirty="0"/>
              <a:t>Raami kahjustunud osi ei saa parandada, värvikahjustused parandatavad spetsiaalse PVC-värviga. Klaasi vahetamine keeruline</a:t>
            </a:r>
          </a:p>
          <a:p>
            <a:r>
              <a:rPr lang="et-EE" dirty="0"/>
              <a:t>Suure sise-välis temperatuuride erinevuse juures deformeeruvad, niiskus ei mõjuta</a:t>
            </a:r>
          </a:p>
          <a:p>
            <a:r>
              <a:rPr lang="et-EE" dirty="0"/>
              <a:t>Taastumatu tooraine, tootmine vajab 8 korda rohkem energiat</a:t>
            </a:r>
          </a:p>
          <a:p>
            <a:endParaRPr lang="et-E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6252519" y="1178099"/>
            <a:ext cx="5698689" cy="465277"/>
          </a:xfrm>
        </p:spPr>
        <p:txBody>
          <a:bodyPr/>
          <a:lstStyle/>
          <a:p>
            <a:r>
              <a:rPr lang="et-EE" dirty="0"/>
              <a:t>Puitaken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6252519" y="1643376"/>
            <a:ext cx="5036165" cy="3926154"/>
          </a:xfrm>
        </p:spPr>
        <p:txBody>
          <a:bodyPr>
            <a:normAutofit/>
          </a:bodyPr>
          <a:lstStyle/>
          <a:p>
            <a:r>
              <a:rPr lang="et-EE" dirty="0"/>
              <a:t>Hooldades eluiga 100 aastat või enam</a:t>
            </a:r>
          </a:p>
          <a:p>
            <a:r>
              <a:rPr lang="et-EE" dirty="0"/>
              <a:t>Kerge tugev konstruktsioon, peened profiilid</a:t>
            </a:r>
          </a:p>
          <a:p>
            <a:r>
              <a:rPr lang="et-EE" dirty="0"/>
              <a:t>Materjal madala soojusjuhtivusega (hoiab sooja), kasutatakse täisprofiili (täispuit)</a:t>
            </a:r>
          </a:p>
          <a:p>
            <a:r>
              <a:rPr lang="et-EE" dirty="0"/>
              <a:t>Raamikahjustused parandatavad sama tüüpi puiduga, värvikahjustused kergesti parandatavad. Klaasi vahetamine lihtne.</a:t>
            </a:r>
          </a:p>
          <a:p>
            <a:r>
              <a:rPr lang="et-EE" dirty="0"/>
              <a:t>Kõrge niiskuse juures võib deformeeruda, temperatuurid ei mõjuta</a:t>
            </a:r>
          </a:p>
          <a:p>
            <a:r>
              <a:rPr lang="et-EE" dirty="0"/>
              <a:t>Taastuv tooraine, tootmine suhteliselt energia- ja keskkonnasäästlik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Puitakna ja plastakna erinevused</a:t>
            </a:r>
          </a:p>
        </p:txBody>
      </p:sp>
    </p:spTree>
    <p:extLst>
      <p:ext uri="{BB962C8B-B14F-4D97-AF65-F5344CB8AC3E}">
        <p14:creationId xmlns:p14="http://schemas.microsoft.com/office/powerpoint/2010/main" val="1341699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cap="none" dirty="0"/>
              <a:t>Aknad ja energia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947651" y="1744193"/>
            <a:ext cx="4763194" cy="44280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t-EE" dirty="0"/>
              <a:t>Puudub selektiivklaas: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®"/>
            </a:pPr>
            <a:r>
              <a:rPr lang="et-EE" i="1" dirty="0"/>
              <a:t>Soojusläbivus	  3,0 W/m</a:t>
            </a:r>
            <a:r>
              <a:rPr lang="et-EE" i="1" baseline="30000" dirty="0"/>
              <a:t>2</a:t>
            </a:r>
            <a:r>
              <a:rPr lang="et-EE" i="1" dirty="0"/>
              <a:t>K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®"/>
            </a:pPr>
            <a:r>
              <a:rPr lang="et-EE" i="1" dirty="0"/>
              <a:t>Soojakaod soojusülekande teel 	15%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®"/>
            </a:pPr>
            <a:r>
              <a:rPr lang="et-EE" i="1" dirty="0"/>
              <a:t>Soojakaod konvektsiooni teel   	15%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®"/>
            </a:pPr>
            <a:r>
              <a:rPr lang="et-EE" i="1" dirty="0"/>
              <a:t>Soojakaod soojuskiirguse teel  	70%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769" y="1633050"/>
            <a:ext cx="5681662" cy="4026243"/>
          </a:xfrm>
        </p:spPr>
      </p:pic>
    </p:spTree>
    <p:extLst>
      <p:ext uri="{BB962C8B-B14F-4D97-AF65-F5344CB8AC3E}">
        <p14:creationId xmlns:p14="http://schemas.microsoft.com/office/powerpoint/2010/main" val="2542430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Ajaloolised aknad renoveerimislaines</a:t>
            </a:r>
            <a:br>
              <a:rPr lang="et-EE" sz="3200" dirty="0"/>
            </a:br>
            <a:br>
              <a:rPr lang="et-EE" sz="3200" dirty="0"/>
            </a:br>
            <a:r>
              <a:rPr lang="et-EE" sz="3200" dirty="0"/>
              <a:t>Vana maja akende soojapidavuse parandamine: </a:t>
            </a:r>
            <a:br>
              <a:rPr lang="et-EE" dirty="0"/>
            </a:br>
            <a:r>
              <a:rPr lang="et-EE" sz="2400" dirty="0"/>
              <a:t>võimalused ja piirangud, head ning halvad renoveerimise näited</a:t>
            </a:r>
            <a:endParaRPr lang="et-EE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712184" y="4217335"/>
            <a:ext cx="9144000" cy="1655762"/>
          </a:xfrm>
        </p:spPr>
        <p:txBody>
          <a:bodyPr>
            <a:normAutofit lnSpcReduction="10000"/>
          </a:bodyPr>
          <a:lstStyle/>
          <a:p>
            <a:pPr algn="r"/>
            <a:r>
              <a:rPr lang="et-EE" sz="3000" dirty="0"/>
              <a:t>Üllar Alev</a:t>
            </a:r>
          </a:p>
          <a:p>
            <a:pPr algn="r"/>
            <a:r>
              <a:rPr lang="et-EE" sz="1800" dirty="0"/>
              <a:t>Muinsuskaitseamet </a:t>
            </a:r>
            <a:br>
              <a:rPr lang="et-EE" sz="1800" dirty="0"/>
            </a:br>
            <a:r>
              <a:rPr lang="et-EE" sz="1800" dirty="0">
                <a:hlinkClick r:id="rId2"/>
              </a:rPr>
              <a:t>ullar.alev@muinsuskaitseamet.ee</a:t>
            </a:r>
            <a:r>
              <a:rPr lang="et-EE" sz="1800" dirty="0"/>
              <a:t> </a:t>
            </a:r>
          </a:p>
          <a:p>
            <a:pPr algn="r"/>
            <a:r>
              <a:rPr lang="et-EE" sz="1800" dirty="0"/>
              <a:t>Tallinna Tehnikaülikool </a:t>
            </a:r>
            <a:br>
              <a:rPr lang="et-EE" sz="1800" dirty="0"/>
            </a:br>
            <a:r>
              <a:rPr lang="et-EE" sz="1800" dirty="0">
                <a:hlinkClick r:id="rId3"/>
              </a:rPr>
              <a:t>ullar.alev@taltech.ee</a:t>
            </a:r>
            <a:r>
              <a:rPr lang="et-EE" sz="1800" dirty="0"/>
              <a:t> </a:t>
            </a:r>
          </a:p>
          <a:p>
            <a:endParaRPr lang="et-EE" dirty="0"/>
          </a:p>
        </p:txBody>
      </p:sp>
      <p:sp>
        <p:nvSpPr>
          <p:cNvPr id="6" name="Kuupäeva kohatäid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7" name="Jaluse kohatäid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8" name="Slaidinumbri kohatä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85DD111-7E89-6224-043B-1A11AE7B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321" y="4759325"/>
            <a:ext cx="2466975" cy="118110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DBB6EBFA-A4A4-ECBF-2155-5978FE948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16" y="4466567"/>
            <a:ext cx="1339239" cy="14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64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55207"/>
            <a:ext cx="5185195" cy="404269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cap="none" dirty="0"/>
              <a:t>Aknad ja energia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906087" y="1455207"/>
            <a:ext cx="5286895" cy="47169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t-EE" dirty="0"/>
              <a:t>Selektiivklaas: õhukese kattekihiga     (LOW-E), madala emissiooniteguriga, vähese peegelduvusega klaas</a:t>
            </a:r>
          </a:p>
          <a:p>
            <a:pPr lvl="1">
              <a:buFont typeface="Symbol" panose="05050102010706020507" pitchFamily="18" charset="2"/>
              <a:buChar char="®"/>
            </a:pPr>
            <a:r>
              <a:rPr lang="et-EE" sz="2000" dirty="0"/>
              <a:t>vähendab klaasi läbivat nähtavat valgust ja </a:t>
            </a:r>
            <a:r>
              <a:rPr lang="et-EE" sz="2000" dirty="0" err="1"/>
              <a:t>infrapuna</a:t>
            </a:r>
            <a:r>
              <a:rPr lang="et-EE" sz="2000" dirty="0"/>
              <a:t> ehk soojuskiirgust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dirty="0"/>
              <a:t>Suvel hoiab selektiivklaas ruumi jahedamana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dirty="0"/>
              <a:t>Talvel takistab selektiivklaas soojuse lahkumist akna kaudu: </a:t>
            </a:r>
            <a:r>
              <a:rPr lang="et-EE" dirty="0" err="1"/>
              <a:t>soojusKIIRGUS</a:t>
            </a:r>
            <a:r>
              <a:rPr lang="et-EE" dirty="0"/>
              <a:t> peegeldatakse osaliselt ruumi tagasi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dirty="0"/>
              <a:t>Selektiivklaas parandab akna soojustakistust kuni 30%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1496" y="5574581"/>
            <a:ext cx="8431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1400" i="1" dirty="0">
                <a:solidFill>
                  <a:srgbClr val="0070C0"/>
                </a:solidFill>
              </a:rPr>
              <a:t>KUIDAS VALIDA HÄSTI SOOJAPIDAVAD AKNAD?</a:t>
            </a:r>
          </a:p>
          <a:p>
            <a:r>
              <a:rPr lang="et-EE" sz="1400" i="1" dirty="0">
                <a:solidFill>
                  <a:srgbClr val="0070C0"/>
                </a:solidFill>
              </a:rPr>
              <a:t>https://www.viking.ee/images/sisupildid/Tootekataloogid/kuidas-valida-soojapidavad-aknad-2011.pdf</a:t>
            </a:r>
          </a:p>
        </p:txBody>
      </p:sp>
    </p:spTree>
    <p:extLst>
      <p:ext uri="{BB962C8B-B14F-4D97-AF65-F5344CB8AC3E}">
        <p14:creationId xmlns:p14="http://schemas.microsoft.com/office/powerpoint/2010/main" val="1090480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alkiri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Akna paigutus puitseinas</a:t>
            </a:r>
          </a:p>
        </p:txBody>
      </p:sp>
      <p:sp>
        <p:nvSpPr>
          <p:cNvPr id="8" name="Sisu kohatäide 7"/>
          <p:cNvSpPr>
            <a:spLocks noGrp="1"/>
          </p:cNvSpPr>
          <p:nvPr>
            <p:ph idx="1"/>
          </p:nvPr>
        </p:nvSpPr>
        <p:spPr>
          <a:xfrm>
            <a:off x="843887" y="17801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Akna  külmasilla soojusläbivus </a:t>
            </a:r>
            <a:r>
              <a:rPr lang="et-EE" altLang="et-EE" b="1" dirty="0">
                <a:solidFill>
                  <a:srgbClr val="C00000"/>
                </a:solidFill>
                <a:sym typeface="Symbol" panose="05050102010706020507" pitchFamily="18" charset="2"/>
              </a:rPr>
              <a:t> </a:t>
            </a:r>
            <a:r>
              <a:rPr lang="et-EE" altLang="et-EE" dirty="0"/>
              <a:t>sõltuvalt akna paigutusest</a:t>
            </a:r>
            <a:endParaRPr lang="et-EE" dirty="0"/>
          </a:p>
        </p:txBody>
      </p:sp>
      <p:pic>
        <p:nvPicPr>
          <p:cNvPr id="9" name="Pilt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15"/>
          <a:stretch/>
        </p:blipFill>
        <p:spPr>
          <a:xfrm>
            <a:off x="994477" y="2638574"/>
            <a:ext cx="3174244" cy="1013266"/>
          </a:xfrm>
          <a:prstGeom prst="rect">
            <a:avLst/>
          </a:prstGeom>
        </p:spPr>
      </p:pic>
      <p:pic>
        <p:nvPicPr>
          <p:cNvPr id="10" name="Pilt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05"/>
          <a:stretch/>
        </p:blipFill>
        <p:spPr>
          <a:xfrm>
            <a:off x="1035869" y="3705610"/>
            <a:ext cx="3146500" cy="1281352"/>
          </a:xfrm>
          <a:prstGeom prst="rect">
            <a:avLst/>
          </a:prstGeom>
        </p:spPr>
      </p:pic>
      <p:pic>
        <p:nvPicPr>
          <p:cNvPr id="11" name="Pilt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01"/>
          <a:stretch/>
        </p:blipFill>
        <p:spPr>
          <a:xfrm>
            <a:off x="1052471" y="5031520"/>
            <a:ext cx="3129897" cy="1277976"/>
          </a:xfrm>
          <a:prstGeom prst="rect">
            <a:avLst/>
          </a:prstGeom>
        </p:spPr>
      </p:pic>
      <p:pic>
        <p:nvPicPr>
          <p:cNvPr id="12" name="Pilt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73"/>
          <a:stretch/>
        </p:blipFill>
        <p:spPr>
          <a:xfrm>
            <a:off x="8065031" y="3653676"/>
            <a:ext cx="3188543" cy="1256201"/>
          </a:xfrm>
          <a:prstGeom prst="rect">
            <a:avLst/>
          </a:prstGeom>
        </p:spPr>
      </p:pic>
      <p:pic>
        <p:nvPicPr>
          <p:cNvPr id="13" name="Pilt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48"/>
          <a:stretch/>
        </p:blipFill>
        <p:spPr>
          <a:xfrm>
            <a:off x="8078679" y="4975111"/>
            <a:ext cx="3137123" cy="1310161"/>
          </a:xfrm>
          <a:prstGeom prst="rect">
            <a:avLst/>
          </a:prstGeom>
        </p:spPr>
      </p:pic>
      <p:pic>
        <p:nvPicPr>
          <p:cNvPr id="14" name="Pilt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54" r="651"/>
          <a:stretch/>
        </p:blipFill>
        <p:spPr>
          <a:xfrm>
            <a:off x="8051383" y="2553870"/>
            <a:ext cx="3228064" cy="1034572"/>
          </a:xfrm>
          <a:prstGeom prst="rect">
            <a:avLst/>
          </a:prstGeom>
        </p:spPr>
      </p:pic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020230"/>
              </p:ext>
            </p:extLst>
          </p:nvPr>
        </p:nvGraphicFramePr>
        <p:xfrm>
          <a:off x="4277917" y="2546072"/>
          <a:ext cx="3636166" cy="3471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914">
                <a:tc>
                  <a:txBody>
                    <a:bodyPr/>
                    <a:lstStyle/>
                    <a:p>
                      <a:r>
                        <a:rPr lang="et-EE" sz="2400" dirty="0"/>
                        <a:t>Vana</a:t>
                      </a:r>
                      <a:r>
                        <a:rPr lang="et-EE" sz="2400" baseline="0" dirty="0"/>
                        <a:t> aken</a:t>
                      </a:r>
                      <a:endParaRPr lang="et-E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400" dirty="0"/>
                        <a:t>Uus aken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736"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-0,002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0,007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4736"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0,021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0,031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4736"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0,008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0,027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64D82D6A-5F3D-7686-8D3B-BA95FF073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812B6DCD-D1E6-D957-F48F-7088DC3E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D108AA04-4B0E-B1CC-258C-5A02A25AC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21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08667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alkiri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Akna paigutus kiviseinas</a:t>
            </a:r>
          </a:p>
        </p:txBody>
      </p:sp>
      <p:sp>
        <p:nvSpPr>
          <p:cNvPr id="8" name="Sisu kohatäide 7"/>
          <p:cNvSpPr>
            <a:spLocks noGrp="1"/>
          </p:cNvSpPr>
          <p:nvPr>
            <p:ph idx="1"/>
          </p:nvPr>
        </p:nvSpPr>
        <p:spPr>
          <a:xfrm>
            <a:off x="838200" y="148554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Akna  külmasilla soojusläbivus </a:t>
            </a:r>
            <a:r>
              <a:rPr lang="et-EE" altLang="et-EE" b="1" dirty="0">
                <a:solidFill>
                  <a:srgbClr val="C00000"/>
                </a:solidFill>
                <a:sym typeface="Symbol" panose="05050102010706020507" pitchFamily="18" charset="2"/>
              </a:rPr>
              <a:t> </a:t>
            </a:r>
            <a:r>
              <a:rPr lang="et-EE" altLang="et-EE" dirty="0"/>
              <a:t>sõltuvalt akna paigutusest</a:t>
            </a:r>
            <a:endParaRPr lang="et-EE" dirty="0"/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569276"/>
              </p:ext>
            </p:extLst>
          </p:nvPr>
        </p:nvGraphicFramePr>
        <p:xfrm>
          <a:off x="4230427" y="2671580"/>
          <a:ext cx="3572444" cy="2741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371">
                <a:tc>
                  <a:txBody>
                    <a:bodyPr/>
                    <a:lstStyle/>
                    <a:p>
                      <a:r>
                        <a:rPr lang="et-EE" sz="2400" dirty="0"/>
                        <a:t>Vana</a:t>
                      </a:r>
                      <a:r>
                        <a:rPr lang="et-EE" sz="2400" baseline="0" dirty="0"/>
                        <a:t> aken</a:t>
                      </a:r>
                      <a:endParaRPr lang="et-E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400" dirty="0"/>
                        <a:t>Uus aken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339"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0,020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0,050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339"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0,174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0,232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339"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0,022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3200" dirty="0"/>
                        <a:t>0,096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lt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99" t="7714" b="8121"/>
          <a:stretch/>
        </p:blipFill>
        <p:spPr>
          <a:xfrm>
            <a:off x="7954391" y="1911264"/>
            <a:ext cx="3189556" cy="1096194"/>
          </a:xfrm>
          <a:prstGeom prst="rect">
            <a:avLst/>
          </a:prstGeom>
        </p:spPr>
      </p:pic>
      <p:pic>
        <p:nvPicPr>
          <p:cNvPr id="16" name="Pilt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32"/>
          <a:stretch/>
        </p:blipFill>
        <p:spPr>
          <a:xfrm>
            <a:off x="7954391" y="3064321"/>
            <a:ext cx="3132666" cy="1563820"/>
          </a:xfrm>
          <a:prstGeom prst="rect">
            <a:avLst/>
          </a:prstGeom>
        </p:spPr>
      </p:pic>
      <p:pic>
        <p:nvPicPr>
          <p:cNvPr id="17" name="Pilt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21" t="5229"/>
          <a:stretch/>
        </p:blipFill>
        <p:spPr>
          <a:xfrm>
            <a:off x="7955540" y="4672183"/>
            <a:ext cx="3132666" cy="1575914"/>
          </a:xfrm>
          <a:prstGeom prst="rect">
            <a:avLst/>
          </a:prstGeom>
        </p:spPr>
      </p:pic>
      <p:pic>
        <p:nvPicPr>
          <p:cNvPr id="18" name="Pilt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81"/>
          <a:stretch/>
        </p:blipFill>
        <p:spPr>
          <a:xfrm>
            <a:off x="921468" y="4729495"/>
            <a:ext cx="3144052" cy="1541640"/>
          </a:xfrm>
          <a:prstGeom prst="rect">
            <a:avLst/>
          </a:prstGeom>
        </p:spPr>
      </p:pic>
      <p:pic>
        <p:nvPicPr>
          <p:cNvPr id="20" name="Pilt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40"/>
          <a:stretch/>
        </p:blipFill>
        <p:spPr>
          <a:xfrm>
            <a:off x="890737" y="3092977"/>
            <a:ext cx="3188170" cy="1579206"/>
          </a:xfrm>
          <a:prstGeom prst="rect">
            <a:avLst/>
          </a:prstGeom>
        </p:spPr>
      </p:pic>
      <p:pic>
        <p:nvPicPr>
          <p:cNvPr id="21" name="Pilt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60" t="11839" r="-98" b="448"/>
          <a:stretch/>
        </p:blipFill>
        <p:spPr>
          <a:xfrm>
            <a:off x="1024764" y="2001637"/>
            <a:ext cx="3052994" cy="1062684"/>
          </a:xfrm>
          <a:prstGeom prst="rect">
            <a:avLst/>
          </a:prstGeom>
        </p:spPr>
      </p:pic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DCCEB669-5E51-09C5-09F2-93FDC1E44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C11CD1D5-99A8-B22E-B010-1027C717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3D1441A2-0256-57BE-2456-317B17AB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22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83976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cap="none" dirty="0"/>
              <a:t>Aknad ja tihendamine ning vastupidavus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2"/>
          </p:nvPr>
        </p:nvSpPr>
        <p:spPr>
          <a:xfrm>
            <a:off x="955964" y="1338349"/>
            <a:ext cx="5436523" cy="4934435"/>
          </a:xfrm>
        </p:spPr>
        <p:txBody>
          <a:bodyPr>
            <a:normAutofit/>
          </a:bodyPr>
          <a:lstStyle/>
          <a:p>
            <a:r>
              <a:rPr lang="et-EE" dirty="0"/>
              <a:t>Sisemine tihend võimalikult hea</a:t>
            </a:r>
          </a:p>
          <a:p>
            <a:r>
              <a:rPr lang="et-EE" dirty="0"/>
              <a:t>Välimisel raamil võib olla tihend, kuid peavad olema all ja üleval tihendi katkestused õhuvahetuse tagamiseks raamide vahel</a:t>
            </a:r>
          </a:p>
          <a:p>
            <a:r>
              <a:rPr lang="et-EE" dirty="0"/>
              <a:t>Alumiiniumkate välisküljel parandab puitakna vastupidavust ilmastikule, </a:t>
            </a:r>
            <a:br>
              <a:rPr lang="et-EE" dirty="0"/>
            </a:br>
            <a:r>
              <a:rPr lang="et-EE" dirty="0"/>
              <a:t>kuid moonutab akna välimust</a:t>
            </a:r>
          </a:p>
          <a:p>
            <a:r>
              <a:rPr lang="et-EE" dirty="0"/>
              <a:t>Värv kaitseb puitakent kauem / paremini võrreldes laki või peitsiga</a:t>
            </a:r>
          </a:p>
          <a:p>
            <a:r>
              <a:rPr lang="et-EE" dirty="0"/>
              <a:t>Puidust klaasiliistu taga on pragu, kuhu valgub vesi, mis hakkab raami kahjustama. Kiti taha pragu ei teki ja vesi valgub maha, seega kaitseb puitu paremini.</a:t>
            </a:r>
          </a:p>
          <a:p>
            <a:endParaRPr lang="et-EE" dirty="0"/>
          </a:p>
          <a:p>
            <a:endParaRPr lang="et-EE" dirty="0"/>
          </a:p>
          <a:p>
            <a:endParaRPr lang="et-EE" dirty="0"/>
          </a:p>
        </p:txBody>
      </p:sp>
      <p:pic>
        <p:nvPicPr>
          <p:cNvPr id="10" name="Pilt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673" y="1264859"/>
            <a:ext cx="4580539" cy="2669895"/>
          </a:xfrm>
          <a:prstGeom prst="rect">
            <a:avLst/>
          </a:prstGeom>
        </p:spPr>
      </p:pic>
      <p:pic>
        <p:nvPicPr>
          <p:cNvPr id="4" name="Sisu kohatäide 9" descr="Pilt, millel on kujutatud aken, õues, maapind, ehitis&#10;&#10;Kirjeldus on genereeritud automaatselt">
            <a:extLst>
              <a:ext uri="{FF2B5EF4-FFF2-40B4-BE49-F238E27FC236}">
                <a16:creationId xmlns:a16="http://schemas.microsoft.com/office/drawing/2014/main" id="{726A2965-D3B1-3559-AA86-8114CF58EB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7" b="11075"/>
          <a:stretch/>
        </p:blipFill>
        <p:spPr>
          <a:xfrm>
            <a:off x="6495703" y="4108230"/>
            <a:ext cx="4740333" cy="2055983"/>
          </a:xfrm>
        </p:spPr>
      </p:pic>
    </p:spTree>
    <p:extLst>
      <p:ext uri="{BB962C8B-B14F-4D97-AF65-F5344CB8AC3E}">
        <p14:creationId xmlns:p14="http://schemas.microsoft.com/office/powerpoint/2010/main" val="2773874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Uus puitaken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972588" y="1567543"/>
            <a:ext cx="10242807" cy="46094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t-EE" sz="2400" b="1" dirty="0"/>
              <a:t>Uue puitakna tellimisel:</a:t>
            </a:r>
          </a:p>
          <a:p>
            <a:pPr>
              <a:buFontTx/>
              <a:buChar char="-"/>
            </a:pPr>
            <a:r>
              <a:rPr lang="et-EE" sz="2400" dirty="0"/>
              <a:t>Kontrolli kasutatava puidu kvaliteeti – aastarõngaste tihedus, lülipuidu sisaldus, sine</a:t>
            </a:r>
          </a:p>
          <a:p>
            <a:pPr>
              <a:buFontTx/>
              <a:buChar char="-"/>
            </a:pPr>
            <a:r>
              <a:rPr lang="et-EE" sz="2400" dirty="0"/>
              <a:t>Uuri, milliseid aknaid on ettevõte varem teinud ja milline on nende seisukord paari aasta möödudes</a:t>
            </a:r>
          </a:p>
          <a:p>
            <a:pPr>
              <a:buFontTx/>
              <a:buChar char="-"/>
            </a:pPr>
            <a:r>
              <a:rPr lang="et-EE" sz="2400" dirty="0"/>
              <a:t>Uuri, kas puitakende valmistamisel on kasutatud traditsioonilisi materjale ja töövõtteid – see tagab akna pikema säilivuse</a:t>
            </a:r>
          </a:p>
          <a:p>
            <a:pPr>
              <a:buFontTx/>
              <a:buChar char="-"/>
            </a:pPr>
            <a:r>
              <a:rPr lang="et-EE" sz="2400" dirty="0"/>
              <a:t>Energiatõhususe ja soojapidavuse suurendamiseks on võimalik lisada raamidesse pakettklaase.</a:t>
            </a:r>
          </a:p>
          <a:p>
            <a:pPr>
              <a:buFontTx/>
              <a:buChar char="-"/>
            </a:pPr>
            <a:r>
              <a:rPr lang="et-EE" sz="2400" dirty="0" err="1"/>
              <a:t>Kaheraamilisel</a:t>
            </a:r>
            <a:r>
              <a:rPr lang="et-EE" sz="2400" dirty="0"/>
              <a:t> aknal sisemisel raamil on 1-2 ringi tihendeid, välimisel võib olla osaliselt tihenditega tuuldumise tagamiseks</a:t>
            </a:r>
          </a:p>
          <a:p>
            <a:pPr>
              <a:buFontTx/>
              <a:buChar char="-"/>
            </a:pPr>
            <a:r>
              <a:rPr lang="et-EE" sz="2400" dirty="0"/>
              <a:t>Vali interjööri ja eksterjööriga sobivad metallmanused, massiivsemad hinged on vastupidavamad. Uutel akendel võimalik kasutada reguleeritavaid hingi ja manuseid.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94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46157" y="732355"/>
            <a:ext cx="10515600" cy="709126"/>
          </a:xfrm>
        </p:spPr>
        <p:txBody>
          <a:bodyPr>
            <a:normAutofit/>
          </a:bodyPr>
          <a:lstStyle/>
          <a:p>
            <a:r>
              <a:rPr lang="et-EE" sz="4000" dirty="0" err="1"/>
              <a:t>Üheraamilised</a:t>
            </a:r>
            <a:r>
              <a:rPr lang="et-EE" sz="4000" dirty="0"/>
              <a:t> plast- ja puitaknad</a:t>
            </a:r>
            <a:endParaRPr lang="et-EE" sz="4000" cap="none" dirty="0"/>
          </a:p>
        </p:txBody>
      </p:sp>
      <p:sp>
        <p:nvSpPr>
          <p:cNvPr id="17" name="TextBox 16"/>
          <p:cNvSpPr txBox="1"/>
          <p:nvPr/>
        </p:nvSpPr>
        <p:spPr>
          <a:xfrm>
            <a:off x="877758" y="5801999"/>
            <a:ext cx="2871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https://lavel.ee/akna/plastikaknad/</a:t>
            </a:r>
          </a:p>
        </p:txBody>
      </p:sp>
      <p:sp>
        <p:nvSpPr>
          <p:cNvPr id="12" name="Text Placeholder 10"/>
          <p:cNvSpPr txBox="1">
            <a:spLocks/>
          </p:cNvSpPr>
          <p:nvPr/>
        </p:nvSpPr>
        <p:spPr>
          <a:xfrm>
            <a:off x="4057255" y="1470038"/>
            <a:ext cx="1754212" cy="727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 err="1"/>
              <a:t>Sisseavanevad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Saksa aknad</a:t>
            </a:r>
          </a:p>
        </p:txBody>
      </p:sp>
      <p:sp>
        <p:nvSpPr>
          <p:cNvPr id="14" name="Text Placeholder 12"/>
          <p:cNvSpPr txBox="1">
            <a:spLocks/>
          </p:cNvSpPr>
          <p:nvPr/>
        </p:nvSpPr>
        <p:spPr>
          <a:xfrm>
            <a:off x="6096000" y="1486259"/>
            <a:ext cx="1926232" cy="703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/>
              <a:t>Väljaavanevad </a:t>
            </a:r>
            <a:br>
              <a:rPr lang="et-EE" dirty="0"/>
            </a:br>
            <a:r>
              <a:rPr lang="et-EE" dirty="0"/>
              <a:t>Taani aknad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4361" y="5003065"/>
            <a:ext cx="2394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https://www.viking.ee/aknad</a:t>
            </a:r>
          </a:p>
        </p:txBody>
      </p:sp>
      <p:sp>
        <p:nvSpPr>
          <p:cNvPr id="21" name="Text Placeholder 10"/>
          <p:cNvSpPr txBox="1">
            <a:spLocks/>
          </p:cNvSpPr>
          <p:nvPr/>
        </p:nvSpPr>
        <p:spPr>
          <a:xfrm>
            <a:off x="8616314" y="1569217"/>
            <a:ext cx="2710341" cy="33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/>
              <a:t>Puitakna metallpinnad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31387" y="3535278"/>
            <a:ext cx="284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u="sng" dirty="0"/>
              <a:t>Metallist vaid veeninad </a:t>
            </a:r>
            <a:r>
              <a:rPr lang="et-EE" sz="2000" u="sng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et-EE" sz="2000" u="sng" dirty="0"/>
              <a:t> </a:t>
            </a:r>
            <a:br>
              <a:rPr lang="et-EE" sz="2000" u="sng" dirty="0"/>
            </a:br>
            <a:r>
              <a:rPr lang="et-EE" sz="2000" dirty="0"/>
              <a:t>Metallist kogu </a:t>
            </a:r>
            <a:r>
              <a:rPr lang="et-EE" sz="2000" dirty="0" err="1"/>
              <a:t>välispind</a:t>
            </a:r>
            <a:r>
              <a:rPr lang="et-EE" sz="2000" dirty="0"/>
              <a:t> </a:t>
            </a:r>
            <a:r>
              <a:rPr lang="et-EE" sz="2000" dirty="0">
                <a:sym typeface="Symbol" panose="05050102010706020507" pitchFamily="18" charset="2"/>
              </a:rPr>
              <a:t></a:t>
            </a:r>
            <a:endParaRPr lang="et-EE" sz="2000" dirty="0"/>
          </a:p>
        </p:txBody>
      </p:sp>
      <p:pic>
        <p:nvPicPr>
          <p:cNvPr id="24" name="Content Placeholder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3458" y="1924334"/>
            <a:ext cx="2614362" cy="1610944"/>
          </a:xfrm>
          <a:prstGeom prst="rect">
            <a:avLst/>
          </a:prstGeom>
        </p:spPr>
      </p:pic>
      <p:pic>
        <p:nvPicPr>
          <p:cNvPr id="25" name="Content Placeholder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184" y="4279766"/>
            <a:ext cx="2609636" cy="1922360"/>
          </a:xfrm>
          <a:prstGeom prst="rect">
            <a:avLst/>
          </a:prstGeom>
        </p:spPr>
      </p:pic>
      <p:sp>
        <p:nvSpPr>
          <p:cNvPr id="26" name="Text Placeholder 10"/>
          <p:cNvSpPr txBox="1">
            <a:spLocks/>
          </p:cNvSpPr>
          <p:nvPr/>
        </p:nvSpPr>
        <p:spPr>
          <a:xfrm>
            <a:off x="877758" y="1606063"/>
            <a:ext cx="2736851" cy="763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/>
              <a:t>Plastikaknad kahe- ja kolmekordse paketiga</a:t>
            </a:r>
          </a:p>
        </p:txBody>
      </p:sp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C136533B-DDA8-C185-3730-E5064D5D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BC6BBDC8-1E95-A83F-B873-0180311AF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1DEAA51B-4245-4E3A-E529-82F942B93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25</a:t>
            </a:fld>
            <a:endParaRPr lang="et-EE"/>
          </a:p>
        </p:txBody>
      </p:sp>
      <p:pic>
        <p:nvPicPr>
          <p:cNvPr id="6" name="Pilt 5" descr="Pilt, millel on kujutatud ehitis, aken&#10;&#10;Kirjeldus on genereeritud automaatselt">
            <a:extLst>
              <a:ext uri="{FF2B5EF4-FFF2-40B4-BE49-F238E27FC236}">
                <a16:creationId xmlns:a16="http://schemas.microsoft.com/office/drawing/2014/main" id="{FD392225-00D9-5E32-2CE7-89DDC0F4F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7" y="2275439"/>
            <a:ext cx="1981927" cy="3526560"/>
          </a:xfrm>
          <a:prstGeom prst="rect">
            <a:avLst/>
          </a:prstGeom>
        </p:spPr>
      </p:pic>
      <p:pic>
        <p:nvPicPr>
          <p:cNvPr id="8" name="Pilt 7" descr="Pilt, millel on kujutatud ehitis&#10;&#10;Kirjeldus on genereeritud automaatselt">
            <a:extLst>
              <a:ext uri="{FF2B5EF4-FFF2-40B4-BE49-F238E27FC236}">
                <a16:creationId xmlns:a16="http://schemas.microsoft.com/office/drawing/2014/main" id="{4DF306B4-9963-0DDB-DDDF-EEEAB3B2C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90" y="2323948"/>
            <a:ext cx="1981927" cy="3523426"/>
          </a:xfrm>
          <a:prstGeom prst="rect">
            <a:avLst/>
          </a:prstGeom>
        </p:spPr>
      </p:pic>
      <p:pic>
        <p:nvPicPr>
          <p:cNvPr id="27" name="Pilt 26" descr="Pilt, millel on kujutatud sein, peegel, disain, toas&#10;&#10;Kirjeldus on genereeritud automaatselt">
            <a:extLst>
              <a:ext uri="{FF2B5EF4-FFF2-40B4-BE49-F238E27FC236}">
                <a16:creationId xmlns:a16="http://schemas.microsoft.com/office/drawing/2014/main" id="{DAAC44DB-7A10-E798-5C22-CCB5C2D89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679" r="22217" b="7587"/>
          <a:stretch/>
        </p:blipFill>
        <p:spPr>
          <a:xfrm>
            <a:off x="6176445" y="2145122"/>
            <a:ext cx="2020466" cy="2857943"/>
          </a:xfrm>
          <a:prstGeom prst="rect">
            <a:avLst/>
          </a:prstGeom>
        </p:spPr>
      </p:pic>
      <p:pic>
        <p:nvPicPr>
          <p:cNvPr id="29" name="Pilt 28" descr="Pilt, millel on kujutatud Ristkülik, peegel, aken, sein&#10;&#10;Kirjeldus on genereeritud automaatselt">
            <a:extLst>
              <a:ext uri="{FF2B5EF4-FFF2-40B4-BE49-F238E27FC236}">
                <a16:creationId xmlns:a16="http://schemas.microsoft.com/office/drawing/2014/main" id="{595D156F-816C-B347-1DE0-0BEC0695E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r="16250"/>
          <a:stretch/>
        </p:blipFill>
        <p:spPr>
          <a:xfrm>
            <a:off x="4057255" y="2110463"/>
            <a:ext cx="2150319" cy="278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33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909364" y="1697789"/>
            <a:ext cx="5387546" cy="465277"/>
          </a:xfrm>
        </p:spPr>
        <p:txBody>
          <a:bodyPr/>
          <a:lstStyle/>
          <a:p>
            <a:r>
              <a:rPr lang="et-EE" dirty="0"/>
              <a:t>Sisse-sisse avanevad  (Soome aknad)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6689874" y="1788634"/>
            <a:ext cx="4663926" cy="465277"/>
          </a:xfrm>
        </p:spPr>
        <p:txBody>
          <a:bodyPr>
            <a:normAutofit/>
          </a:bodyPr>
          <a:lstStyle/>
          <a:p>
            <a:r>
              <a:rPr lang="et-EE" dirty="0"/>
              <a:t>Sisse-välja avanevad: „Eesti vana klassika“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771308"/>
            <a:ext cx="10515600" cy="611978"/>
          </a:xfrm>
        </p:spPr>
        <p:txBody>
          <a:bodyPr>
            <a:noAutofit/>
          </a:bodyPr>
          <a:lstStyle/>
          <a:p>
            <a:r>
              <a:rPr lang="et-EE" cap="none" dirty="0"/>
              <a:t>Uued </a:t>
            </a:r>
            <a:r>
              <a:rPr lang="et-EE" cap="none" dirty="0" err="1"/>
              <a:t>kaheraamilised</a:t>
            </a:r>
            <a:r>
              <a:rPr lang="et-EE" cap="none" dirty="0"/>
              <a:t> puitaknad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3244" y="5751150"/>
            <a:ext cx="4540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https://fenestra.ee/toode/kaheraamiline-puitaken-basic/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9364" y="2253911"/>
            <a:ext cx="466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MSE ehk Soome tüüp </a:t>
            </a:r>
            <a:r>
              <a:rPr lang="et-EE" sz="1600" dirty="0"/>
              <a:t>(kui raamid ühendatud)</a:t>
            </a:r>
            <a:endParaRPr lang="et-EE" dirty="0"/>
          </a:p>
        </p:txBody>
      </p:sp>
      <p:sp>
        <p:nvSpPr>
          <p:cNvPr id="14" name="TextBox 13"/>
          <p:cNvSpPr txBox="1"/>
          <p:nvPr/>
        </p:nvSpPr>
        <p:spPr>
          <a:xfrm>
            <a:off x="3694052" y="5296725"/>
            <a:ext cx="2896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https://www.viruaknad.ee/aknad </a:t>
            </a:r>
            <a:r>
              <a:rPr lang="et-EE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endParaRPr lang="et-EE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lt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936" y="2714088"/>
            <a:ext cx="2518864" cy="2923500"/>
          </a:xfrm>
          <a:prstGeom prst="rect">
            <a:avLst/>
          </a:prstGeom>
        </p:spPr>
      </p:pic>
      <p:pic>
        <p:nvPicPr>
          <p:cNvPr id="15" name="Pilt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792" y="2714088"/>
            <a:ext cx="2079876" cy="2923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554969" y="5714024"/>
            <a:ext cx="287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https://www.viruaknad.ee/aknad </a:t>
            </a:r>
            <a:r>
              <a:rPr lang="et-EE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endParaRPr lang="et-EE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EBD58233-3985-2FCA-B612-EFEDCCA13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8E74B83F-C1D7-760B-16DE-AC29FA5C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CF59B698-B086-507E-740A-A1747AEF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lt 5" descr="Pilt, millel on kujutatud sein, toas, peegel, põrand&#10;&#10;Kirjeldus on genereeritud automaatselt">
            <a:extLst>
              <a:ext uri="{FF2B5EF4-FFF2-40B4-BE49-F238E27FC236}">
                <a16:creationId xmlns:a16="http://schemas.microsoft.com/office/drawing/2014/main" id="{91B423F9-25B3-E349-4C7F-D2B98DAC5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11738"/>
          <a:stretch/>
        </p:blipFill>
        <p:spPr>
          <a:xfrm>
            <a:off x="3906580" y="2728464"/>
            <a:ext cx="2626111" cy="2420163"/>
          </a:xfrm>
          <a:prstGeom prst="rect">
            <a:avLst/>
          </a:prstGeom>
        </p:spPr>
      </p:pic>
      <p:pic>
        <p:nvPicPr>
          <p:cNvPr id="9" name="Pilt 8" descr="Pilt, millel on kujutatud aken, Ristkülik, disain, toas&#10;&#10;Kirjeldus on genereeritud automaatselt">
            <a:extLst>
              <a:ext uri="{FF2B5EF4-FFF2-40B4-BE49-F238E27FC236}">
                <a16:creationId xmlns:a16="http://schemas.microsoft.com/office/drawing/2014/main" id="{85E42BDD-AA81-8196-C5EB-91A67128F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4" y="3033053"/>
            <a:ext cx="3020108" cy="271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56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Akna joonis restaureerimisarhitektilt</a:t>
            </a:r>
          </a:p>
        </p:txBody>
      </p:sp>
      <p:pic>
        <p:nvPicPr>
          <p:cNvPr id="7" name="Pilt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" t="952"/>
          <a:stretch/>
        </p:blipFill>
        <p:spPr>
          <a:xfrm>
            <a:off x="909774" y="1309215"/>
            <a:ext cx="4246657" cy="4913008"/>
          </a:xfrm>
          <a:prstGeom prst="rect">
            <a:avLst/>
          </a:prstGeom>
        </p:spPr>
      </p:pic>
      <p:pic>
        <p:nvPicPr>
          <p:cNvPr id="9" name="Pilt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931" y="1309215"/>
            <a:ext cx="4121063" cy="4941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81994" y="1579302"/>
            <a:ext cx="197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Ü"/>
            </a:pPr>
            <a:r>
              <a:rPr lang="et-EE" i="1" dirty="0">
                <a:solidFill>
                  <a:srgbClr val="0070C0"/>
                </a:solidFill>
              </a:rPr>
              <a:t>Mihkel Koppel</a:t>
            </a:r>
          </a:p>
          <a:p>
            <a:r>
              <a:rPr lang="et-EE" i="1" dirty="0">
                <a:solidFill>
                  <a:srgbClr val="0070C0"/>
                </a:solidFill>
              </a:rPr>
              <a:t>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81994" y="2286000"/>
            <a:ext cx="1971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dirty="0"/>
              <a:t>Pakettklaasi lisamine sisemisse raami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dirty="0"/>
              <a:t>Vanade akende detalirohkus!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01A66634-30D8-7900-22D1-5B1FC59D3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E1275F1C-5E02-4C41-D97B-7E337C5F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89E9C96E-DE46-2AC4-9C85-33F1578E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27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75537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Akna joonis põhiprojektist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48725" y="1556676"/>
            <a:ext cx="250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Ü"/>
            </a:pPr>
            <a:r>
              <a:rPr lang="et-EE" i="1" dirty="0">
                <a:solidFill>
                  <a:srgbClr val="0070C0"/>
                </a:solidFill>
              </a:rPr>
              <a:t>Arhitekt </a:t>
            </a:r>
            <a:r>
              <a:rPr lang="et-EE" i="1" dirty="0" err="1">
                <a:solidFill>
                  <a:srgbClr val="0070C0"/>
                </a:solidFill>
              </a:rPr>
              <a:t>Karmo</a:t>
            </a:r>
            <a:r>
              <a:rPr lang="et-EE" i="1" dirty="0">
                <a:solidFill>
                  <a:srgbClr val="0070C0"/>
                </a:solidFill>
              </a:rPr>
              <a:t> </a:t>
            </a:r>
            <a:r>
              <a:rPr lang="et-EE" i="1" dirty="0" err="1">
                <a:solidFill>
                  <a:srgbClr val="0070C0"/>
                </a:solidFill>
              </a:rPr>
              <a:t>Tõra</a:t>
            </a:r>
            <a:endParaRPr lang="et-EE" i="1" dirty="0">
              <a:solidFill>
                <a:srgbClr val="0070C0"/>
              </a:solidFill>
            </a:endParaRPr>
          </a:p>
          <a:p>
            <a:r>
              <a:rPr lang="et-EE" i="1" dirty="0">
                <a:solidFill>
                  <a:srgbClr val="0070C0"/>
                </a:solidFill>
              </a:rPr>
              <a:t>2023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53525" y="2286000"/>
            <a:ext cx="2200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dirty="0"/>
              <a:t>A-energiaklassi hoone lahendus muinsuskaitsealal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dirty="0"/>
              <a:t>MET nõudis </a:t>
            </a:r>
            <a:r>
              <a:rPr lang="et-EE" dirty="0" err="1"/>
              <a:t>kaheraamset</a:t>
            </a:r>
            <a:r>
              <a:rPr lang="et-EE" dirty="0"/>
              <a:t> traditsioonilist akent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01A66634-30D8-7900-22D1-5B1FC59D3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E1275F1C-5E02-4C41-D97B-7E337C5F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89E9C96E-DE46-2AC4-9C85-33F1578E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28</a:t>
            </a:fld>
            <a:endParaRPr lang="et-EE"/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6035F8A5-A1E9-4788-38FC-D4294E343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135" y="1556676"/>
            <a:ext cx="7496590" cy="409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74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Kortermaja akna joonis insenerilt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10600" y="2726404"/>
            <a:ext cx="250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Ü"/>
            </a:pPr>
            <a:r>
              <a:rPr lang="et-EE" i="1" dirty="0">
                <a:solidFill>
                  <a:srgbClr val="0070C0"/>
                </a:solidFill>
              </a:rPr>
              <a:t>Targo Kalamees</a:t>
            </a:r>
          </a:p>
          <a:p>
            <a:r>
              <a:rPr lang="et-EE" i="1" dirty="0">
                <a:solidFill>
                  <a:srgbClr val="0070C0"/>
                </a:solidFill>
              </a:rPr>
              <a:t>2023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10600" y="3372735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Ideelahendus madalenergiahoonele muinsuskaitsealal </a:t>
            </a:r>
            <a:br>
              <a:rPr lang="et-EE" dirty="0"/>
            </a:br>
            <a:r>
              <a:rPr lang="et-EE" dirty="0"/>
              <a:t>(nõutud </a:t>
            </a:r>
            <a:r>
              <a:rPr lang="et-EE" dirty="0" err="1"/>
              <a:t>kaheraamne</a:t>
            </a:r>
            <a:r>
              <a:rPr lang="et-EE" dirty="0"/>
              <a:t> aken)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01A66634-30D8-7900-22D1-5B1FC59D3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E1275F1C-5E02-4C41-D97B-7E337C5FB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89E9C96E-DE46-2AC4-9C85-33F1578E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29</a:t>
            </a:fld>
            <a:endParaRPr lang="et-EE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A440BDB-92F9-4A8D-0A64-BCE7EC692A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675" y="2522623"/>
            <a:ext cx="5114925" cy="366794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E3EBB09-59BA-D5C4-5FB8-B54A16F7C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2522623"/>
            <a:ext cx="2876251" cy="271487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2C3C55-8CA5-357A-D94C-670331145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49" y="1336223"/>
            <a:ext cx="9591675" cy="14824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3495675" algn="l"/>
              </a:tabLst>
            </a:pPr>
            <a:r>
              <a:rPr lang="et-EE" sz="2200" dirty="0"/>
              <a:t>Restaureeritud	-2% / 6 kWh/(m²</a:t>
            </a:r>
            <a:r>
              <a:rPr lang="en-GB" sz="2200" dirty="0">
                <a:sym typeface="Symbol" panose="05050102010706020507" pitchFamily="18" charset="2"/>
              </a:rPr>
              <a:t>  </a:t>
            </a:r>
            <a:r>
              <a:rPr lang="et-EE" sz="2200" dirty="0"/>
              <a:t>a)	</a:t>
            </a:r>
            <a:r>
              <a:rPr lang="en-GB" sz="2200" i="1" dirty="0" err="1"/>
              <a:t>U</a:t>
            </a:r>
            <a:r>
              <a:rPr lang="en-GB" sz="2200" baseline="-25000" dirty="0" err="1"/>
              <a:t>aken</a:t>
            </a:r>
            <a:r>
              <a:rPr lang="en-GB" sz="2200" dirty="0"/>
              <a:t> 1,4 W/(m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GB" sz="2200" dirty="0"/>
              <a:t>K)</a:t>
            </a:r>
            <a:endParaRPr lang="et-EE" sz="2200"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3495675" algn="l"/>
              </a:tabLst>
            </a:pPr>
            <a:r>
              <a:rPr lang="et-EE" sz="2200" dirty="0"/>
              <a:t>Uus aken 3 x komplekt	-7% / 19 kWh/(m²</a:t>
            </a:r>
            <a:r>
              <a:rPr lang="en-GB" sz="2200" dirty="0">
                <a:sym typeface="Symbol" panose="05050102010706020507" pitchFamily="18" charset="2"/>
              </a:rPr>
              <a:t>  </a:t>
            </a:r>
            <a:r>
              <a:rPr lang="et-EE" sz="2200" dirty="0"/>
              <a:t>a)	</a:t>
            </a:r>
            <a:r>
              <a:rPr lang="en-GB" sz="2200" i="1" dirty="0" err="1"/>
              <a:t>U</a:t>
            </a:r>
            <a:r>
              <a:rPr lang="en-GB" sz="2200" baseline="-25000" dirty="0" err="1"/>
              <a:t>aken</a:t>
            </a:r>
            <a:r>
              <a:rPr lang="en-GB" sz="2200" dirty="0"/>
              <a:t> 0,8 W/(m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GB" sz="2200" dirty="0"/>
              <a:t>K)</a:t>
            </a:r>
            <a:endParaRPr lang="et-EE" sz="2200"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3495675" algn="l"/>
              </a:tabLst>
            </a:pPr>
            <a:r>
              <a:rPr lang="et-EE" sz="2200" dirty="0">
                <a:solidFill>
                  <a:srgbClr val="FFC000"/>
                </a:solidFill>
              </a:rPr>
              <a:t>Uus aken 1+3 x komplekt	-</a:t>
            </a:r>
            <a:r>
              <a:rPr lang="en-GB" sz="2200" dirty="0">
                <a:solidFill>
                  <a:srgbClr val="FFC000"/>
                </a:solidFill>
              </a:rPr>
              <a:t>8</a:t>
            </a:r>
            <a:r>
              <a:rPr lang="et-EE" sz="2200" dirty="0">
                <a:solidFill>
                  <a:srgbClr val="FFC000"/>
                </a:solidFill>
              </a:rPr>
              <a:t>%</a:t>
            </a:r>
            <a:r>
              <a:rPr lang="en-GB" sz="2200" dirty="0">
                <a:solidFill>
                  <a:srgbClr val="FFC000"/>
                </a:solidFill>
              </a:rPr>
              <a:t> </a:t>
            </a:r>
            <a:r>
              <a:rPr lang="et-EE" sz="2200" dirty="0"/>
              <a:t>/ </a:t>
            </a:r>
            <a:r>
              <a:rPr lang="en-GB" sz="2200" dirty="0"/>
              <a:t>22</a:t>
            </a:r>
            <a:r>
              <a:rPr lang="et-EE" sz="2200" dirty="0"/>
              <a:t> kWh/(m²</a:t>
            </a:r>
            <a:r>
              <a:rPr lang="en-GB" sz="2200" dirty="0">
                <a:sym typeface="Symbol" panose="05050102010706020507" pitchFamily="18" charset="2"/>
              </a:rPr>
              <a:t>  </a:t>
            </a:r>
            <a:r>
              <a:rPr lang="et-EE" sz="2200" dirty="0"/>
              <a:t>a)	</a:t>
            </a:r>
            <a:r>
              <a:rPr lang="et-EE" sz="2200" i="1" dirty="0" err="1"/>
              <a:t>U</a:t>
            </a:r>
            <a:r>
              <a:rPr lang="et-EE" sz="2200" baseline="-25000" dirty="0" err="1"/>
              <a:t>aken</a:t>
            </a:r>
            <a:r>
              <a:rPr lang="et-EE" sz="2200" dirty="0"/>
              <a:t> 0,</a:t>
            </a:r>
            <a:r>
              <a:rPr lang="en-GB" sz="2200" dirty="0"/>
              <a:t>65</a:t>
            </a:r>
            <a:r>
              <a:rPr lang="et-EE" sz="2200" dirty="0"/>
              <a:t> W/(m</a:t>
            </a:r>
            <a:r>
              <a:rPr lang="et-EE" sz="2200" dirty="0"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r>
              <a:rPr lang="et-EE" sz="2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t-EE" sz="2200" dirty="0"/>
              <a:t>K)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3495675" algn="l"/>
              </a:tabLst>
            </a:pPr>
            <a:endParaRPr lang="et-EE" sz="2200" dirty="0"/>
          </a:p>
        </p:txBody>
      </p:sp>
    </p:spTree>
    <p:extLst>
      <p:ext uri="{BB962C8B-B14F-4D97-AF65-F5344CB8AC3E}">
        <p14:creationId xmlns:p14="http://schemas.microsoft.com/office/powerpoint/2010/main" val="203141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u kohatäide 8">
            <a:extLst>
              <a:ext uri="{FF2B5EF4-FFF2-40B4-BE49-F238E27FC236}">
                <a16:creationId xmlns:a16="http://schemas.microsoft.com/office/drawing/2014/main" id="{77041E49-1075-412F-A508-7676C5F7C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7651" y="1253835"/>
            <a:ext cx="4107926" cy="4918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200" b="1" dirty="0">
                <a:solidFill>
                  <a:srgbClr val="C00000"/>
                </a:solidFill>
              </a:rPr>
              <a:t>Eluruumile esitatavad nõuded </a:t>
            </a:r>
          </a:p>
          <a:p>
            <a:pPr marL="0" indent="0">
              <a:buNone/>
            </a:pPr>
            <a:r>
              <a:rPr lang="et-EE" b="1" dirty="0"/>
              <a:t>§ 3.  </a:t>
            </a:r>
            <a:r>
              <a:rPr lang="et-EE" dirty="0"/>
              <a:t>Nõuded ustele, akendele ja ligipääsetavusele</a:t>
            </a:r>
          </a:p>
          <a:p>
            <a:pPr marL="0" indent="0">
              <a:buNone/>
            </a:pPr>
            <a:r>
              <a:rPr lang="et-EE" dirty="0"/>
              <a:t>(3) Eluruumi igal elu-, töö- ja magamistoal ning köögil peab olema vähemalt </a:t>
            </a:r>
            <a:r>
              <a:rPr lang="et-EE" dirty="0">
                <a:solidFill>
                  <a:srgbClr val="C00000"/>
                </a:solidFill>
              </a:rPr>
              <a:t>üks lahtikäiv aken</a:t>
            </a:r>
            <a:r>
              <a:rPr lang="et-EE" dirty="0"/>
              <a:t>, mis annab võimaluse ruumi </a:t>
            </a:r>
            <a:r>
              <a:rPr lang="et-EE" dirty="0">
                <a:solidFill>
                  <a:srgbClr val="C00000"/>
                </a:solidFill>
              </a:rPr>
              <a:t>tuulutamiseks</a:t>
            </a:r>
            <a:r>
              <a:rPr lang="et-EE" dirty="0"/>
              <a:t> ning tagab ruumis piisava </a:t>
            </a:r>
            <a:r>
              <a:rPr lang="et-EE" dirty="0">
                <a:solidFill>
                  <a:srgbClr val="C00000"/>
                </a:solidFill>
              </a:rPr>
              <a:t>loomuliku valgus</a:t>
            </a:r>
            <a:r>
              <a:rPr lang="et-EE" dirty="0"/>
              <a:t>e.</a:t>
            </a:r>
          </a:p>
          <a:p>
            <a:endParaRPr lang="et-EE" dirty="0"/>
          </a:p>
          <a:p>
            <a:pPr marL="0" indent="0">
              <a:buNone/>
            </a:pPr>
            <a:r>
              <a:rPr lang="et-EE" dirty="0">
                <a:solidFill>
                  <a:srgbClr val="C00000"/>
                </a:solidFill>
              </a:rPr>
              <a:t>NB! Minimaalset akna pindala ja põrandapindala suhet pole!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FAC3947C-0B9F-4FA5-A223-37CEF7E6D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52B895AB-36AC-4B3C-8E15-877B30DF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C420601F-F7F7-4ED2-A7BD-4F2E5E15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Pealkiri 7">
            <a:extLst>
              <a:ext uri="{FF2B5EF4-FFF2-40B4-BE49-F238E27FC236}">
                <a16:creationId xmlns:a16="http://schemas.microsoft.com/office/drawing/2014/main" id="{EC01D74A-519C-48DF-8411-6BE9656B8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4400" dirty="0"/>
              <a:t>Mis</a:t>
            </a:r>
            <a:r>
              <a:rPr lang="et-EE" dirty="0"/>
              <a:t> määrustes kirjas on?</a:t>
            </a:r>
            <a:endParaRPr lang="en-US" dirty="0"/>
          </a:p>
        </p:txBody>
      </p:sp>
      <p:sp>
        <p:nvSpPr>
          <p:cNvPr id="10" name="Sisu kohatäide 8">
            <a:extLst>
              <a:ext uri="{FF2B5EF4-FFF2-40B4-BE49-F238E27FC236}">
                <a16:creationId xmlns:a16="http://schemas.microsoft.com/office/drawing/2014/main" id="{C54C1F2E-E98E-41D4-BCF2-12500C59841B}"/>
              </a:ext>
            </a:extLst>
          </p:cNvPr>
          <p:cNvSpPr txBox="1">
            <a:spLocks/>
          </p:cNvSpPr>
          <p:nvPr/>
        </p:nvSpPr>
        <p:spPr>
          <a:xfrm>
            <a:off x="5055577" y="1253835"/>
            <a:ext cx="6199856" cy="52436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Hoone energiatõhususe miinimumnõuded</a:t>
            </a:r>
            <a:r>
              <a:rPr lang="en-US" sz="2400" b="1" baseline="30000" dirty="0">
                <a:solidFill>
                  <a:srgbClr val="C00000"/>
                </a:solidFill>
              </a:rPr>
              <a:t>1</a:t>
            </a:r>
            <a:endParaRPr lang="et-EE" sz="2400" b="1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t-EE" b="1" dirty="0"/>
              <a:t>§ 11.  Suvise ruumitemperatuuri nõuded</a:t>
            </a:r>
          </a:p>
          <a:p>
            <a:pPr marL="0" indent="0">
              <a:buNone/>
            </a:pPr>
            <a:r>
              <a:rPr lang="et-EE" dirty="0"/>
              <a:t>(5) Väikeelamu ja oluliselt rekonstrueeritava korterelamu suvist ruumitemperatuuri ei pea tõendama simulatsioonarvutusega, kui kagu (135 kraadi) ja lääne (270 kraadi) ilmakaarte vahele jäävad aknad vastavad kõigile järgmistele tingimustele:</a:t>
            </a:r>
            <a:br>
              <a:rPr lang="et-EE" dirty="0"/>
            </a:br>
            <a:r>
              <a:rPr lang="et-EE" dirty="0"/>
              <a:t>1) elu- ja magamistubade aknad pindalaga üle 1 ruutmeetri on avatavad tuulutusasendisse või muul moel osaliselt avatavad, nii et avatava akna tuulutusasendi aktiivpindala osakaal kogu akna pindalas on vähemalt 10 protsenti;</a:t>
            </a:r>
            <a:br>
              <a:rPr lang="et-EE" dirty="0"/>
            </a:br>
            <a:r>
              <a:rPr lang="et-EE" dirty="0"/>
              <a:t>2) akende pindala osakaal fassaadi pindalas on väiksem kui 40 protsenti;</a:t>
            </a:r>
            <a:br>
              <a:rPr lang="et-EE" dirty="0"/>
            </a:br>
            <a:r>
              <a:rPr lang="et-EE" dirty="0"/>
              <a:t>3) akende osakaal fassaadi pindalas ja klaaspaketi päikesefaktori korrutise väärtus on väiksem kui 0,2;</a:t>
            </a:r>
            <a:br>
              <a:rPr lang="et-EE" dirty="0"/>
            </a:br>
            <a:r>
              <a:rPr lang="et-EE" dirty="0"/>
              <a:t>4) akende pindala suhe vaadeldava ruumi põranda pindalasse on väiksem kui 0,15.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53612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t-EE" altLang="et-EE"/>
              <a:t>Renoveerimismeetmete mõju energiakulule</a:t>
            </a:r>
            <a:endParaRPr lang="et-EE" altLang="et-EE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774407"/>
              </p:ext>
            </p:extLst>
          </p:nvPr>
        </p:nvGraphicFramePr>
        <p:xfrm>
          <a:off x="1047749" y="1779092"/>
          <a:ext cx="10096501" cy="39168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3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0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1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636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</a:rPr>
                        <a:t>Energiatõhususe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renoveerimismeetmed</a:t>
                      </a:r>
                      <a:r>
                        <a:rPr lang="et-EE" sz="1600" dirty="0">
                          <a:effectLst/>
                        </a:rPr>
                        <a:t> rehemajal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spc="-5" dirty="0">
                          <a:effectLst/>
                        </a:rPr>
                        <a:t>ETA, kWh/(m</a:t>
                      </a:r>
                      <a:r>
                        <a:rPr lang="en-GB" sz="1600" spc="-5" baseline="30000" dirty="0">
                          <a:effectLst/>
                        </a:rPr>
                        <a:t>2</a:t>
                      </a:r>
                      <a:r>
                        <a:rPr lang="en-GB" sz="1600" spc="-5" dirty="0">
                          <a:effectLst/>
                          <a:sym typeface="Symbol"/>
                        </a:rPr>
                        <a:t></a:t>
                      </a:r>
                      <a:r>
                        <a:rPr lang="en-GB" sz="1600" spc="-5" dirty="0">
                          <a:effectLst/>
                        </a:rPr>
                        <a:t>a)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spc="-5">
                          <a:effectLst/>
                        </a:rPr>
                        <a:t>Sääst, %</a:t>
                      </a:r>
                      <a:endParaRPr lang="et-EE" sz="16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184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effectLst/>
                        </a:rPr>
                        <a:t>Algne</a:t>
                      </a:r>
                      <a:r>
                        <a:rPr lang="en-GB" sz="1600" b="1" dirty="0">
                          <a:effectLst/>
                        </a:rPr>
                        <a:t> </a:t>
                      </a:r>
                      <a:r>
                        <a:rPr lang="en-GB" sz="1600" b="1" dirty="0" err="1">
                          <a:effectLst/>
                        </a:rPr>
                        <a:t>olukord</a:t>
                      </a:r>
                      <a:endParaRPr lang="et-EE" sz="16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t-EE" sz="16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649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effectLst/>
                        </a:rPr>
                        <a:t>Algsed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konstruktsioonid</a:t>
                      </a:r>
                      <a:r>
                        <a:rPr lang="en-GB" sz="1500" dirty="0">
                          <a:effectLst/>
                        </a:rPr>
                        <a:t>, </a:t>
                      </a:r>
                      <a:r>
                        <a:rPr lang="en-GB" sz="1500" dirty="0" err="1">
                          <a:effectLst/>
                        </a:rPr>
                        <a:t>väljatõmbeventilatsioon</a:t>
                      </a:r>
                      <a:r>
                        <a:rPr lang="en-GB" sz="1500" dirty="0">
                          <a:effectLst/>
                        </a:rPr>
                        <a:t>, </a:t>
                      </a:r>
                      <a:r>
                        <a:rPr lang="en-GB" sz="1500" dirty="0" err="1">
                          <a:effectLst/>
                        </a:rPr>
                        <a:t>ilma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soojustagastuseta</a:t>
                      </a:r>
                      <a:r>
                        <a:rPr lang="en-GB" sz="1500" dirty="0">
                          <a:effectLst/>
                        </a:rPr>
                        <a:t>, </a:t>
                      </a:r>
                      <a:r>
                        <a:rPr lang="en-GB" sz="1500" dirty="0" err="1">
                          <a:effectLst/>
                        </a:rPr>
                        <a:t>kütmine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vanate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puukütteahjudega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ja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soe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tarbevesi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elektriga</a:t>
                      </a:r>
                      <a:r>
                        <a:rPr lang="en-GB" sz="1500" dirty="0">
                          <a:effectLst/>
                        </a:rPr>
                        <a:t>.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510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</a:t>
                      </a:r>
                      <a:endParaRPr lang="et-EE" sz="16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184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A. </a:t>
                      </a:r>
                      <a:r>
                        <a:rPr lang="en-GB" sz="1600" b="1" dirty="0" err="1">
                          <a:effectLst/>
                        </a:rPr>
                        <a:t>Välispiirete</a:t>
                      </a:r>
                      <a:r>
                        <a:rPr lang="en-GB" sz="1600" b="1" dirty="0">
                          <a:effectLst/>
                        </a:rPr>
                        <a:t> </a:t>
                      </a:r>
                      <a:r>
                        <a:rPr lang="en-GB" sz="1600" b="1" dirty="0" err="1">
                          <a:effectLst/>
                        </a:rPr>
                        <a:t>renoveerimine</a:t>
                      </a:r>
                      <a:r>
                        <a:rPr lang="en-GB" sz="1600" b="1" dirty="0">
                          <a:effectLst/>
                        </a:rPr>
                        <a:t> vent 0,35</a:t>
                      </a:r>
                      <a:endParaRPr lang="et-EE" sz="16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t-EE" sz="16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t-EE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solidFill>
                            <a:srgbClr val="FF0000"/>
                          </a:solidFill>
                          <a:effectLst/>
                        </a:rPr>
                        <a:t>Algsete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500" u="sng" dirty="0" err="1">
                          <a:solidFill>
                            <a:srgbClr val="FF0000"/>
                          </a:solidFill>
                          <a:effectLst/>
                        </a:rPr>
                        <a:t>akende</a:t>
                      </a:r>
                      <a:r>
                        <a:rPr lang="en-GB" sz="1500" u="sng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500" u="sng" dirty="0" err="1">
                          <a:solidFill>
                            <a:srgbClr val="FF0000"/>
                          </a:solidFill>
                          <a:effectLst/>
                        </a:rPr>
                        <a:t>renoveerimine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r>
                        <a:rPr lang="et-EE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500" dirty="0" err="1">
                          <a:solidFill>
                            <a:srgbClr val="FF0000"/>
                          </a:solidFill>
                          <a:effectLst/>
                        </a:rPr>
                        <a:t>vanad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500" dirty="0" err="1">
                          <a:solidFill>
                            <a:srgbClr val="FF0000"/>
                          </a:solidFill>
                          <a:effectLst/>
                        </a:rPr>
                        <a:t>raamid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n-GB" sz="1500" dirty="0" err="1">
                          <a:solidFill>
                            <a:srgbClr val="FF0000"/>
                          </a:solidFill>
                          <a:effectLst/>
                        </a:rPr>
                        <a:t>uued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500" dirty="0" err="1">
                          <a:solidFill>
                            <a:srgbClr val="FF0000"/>
                          </a:solidFill>
                          <a:effectLst/>
                        </a:rPr>
                        <a:t>klaasid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500" dirty="0" err="1">
                          <a:solidFill>
                            <a:srgbClr val="FF0000"/>
                          </a:solidFill>
                          <a:effectLst/>
                        </a:rPr>
                        <a:t>ja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500" dirty="0" err="1">
                          <a:solidFill>
                            <a:srgbClr val="FF0000"/>
                          </a:solidFill>
                          <a:effectLst/>
                        </a:rPr>
                        <a:t>tihendid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: U=1.6 W/(m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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K)</a:t>
                      </a:r>
                      <a:endParaRPr lang="et-EE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500</a:t>
                      </a:r>
                      <a:endParaRPr lang="et-EE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-2</a:t>
                      </a:r>
                      <a:endParaRPr lang="et-EE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t-EE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solidFill>
                            <a:srgbClr val="FF0000"/>
                          </a:solidFill>
                          <a:effectLst/>
                        </a:rPr>
                        <a:t>Uued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500" dirty="0" err="1">
                          <a:solidFill>
                            <a:srgbClr val="FF0000"/>
                          </a:solidFill>
                          <a:effectLst/>
                        </a:rPr>
                        <a:t>aknad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: U=1.1 W/(m</a:t>
                      </a:r>
                      <a:r>
                        <a:rPr lang="en-GB" sz="1500" baseline="30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</a:t>
                      </a: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K)</a:t>
                      </a:r>
                      <a:endParaRPr lang="et-EE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493</a:t>
                      </a:r>
                      <a:endParaRPr lang="et-EE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</a:rPr>
                        <a:t>-3</a:t>
                      </a:r>
                      <a:endParaRPr lang="et-EE" sz="16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effectLst/>
                        </a:rPr>
                        <a:t>Täiendav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soojusisolatsioon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seintele</a:t>
                      </a:r>
                      <a:r>
                        <a:rPr lang="en-GB" sz="1500" dirty="0">
                          <a:effectLst/>
                        </a:rPr>
                        <a:t>: </a:t>
                      </a:r>
                      <a:r>
                        <a:rPr lang="en-GB" sz="1500" u="sng" dirty="0">
                          <a:effectLst/>
                        </a:rPr>
                        <a:t>50 mm </a:t>
                      </a:r>
                      <a:r>
                        <a:rPr lang="en-GB" sz="1500" u="sng" dirty="0" err="1">
                          <a:effectLst/>
                        </a:rPr>
                        <a:t>soojusisolatsiooni</a:t>
                      </a:r>
                      <a:r>
                        <a:rPr lang="en-GB" sz="1500" u="sng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karkassiga</a:t>
                      </a:r>
                      <a:r>
                        <a:rPr lang="en-GB" sz="1500" dirty="0">
                          <a:effectLst/>
                        </a:rPr>
                        <a:t> + 20 mm </a:t>
                      </a:r>
                      <a:r>
                        <a:rPr lang="en-GB" sz="1500" dirty="0" err="1">
                          <a:effectLst/>
                        </a:rPr>
                        <a:t>tuuletõke</a:t>
                      </a:r>
                      <a:r>
                        <a:rPr lang="en-GB" sz="1500" dirty="0">
                          <a:effectLst/>
                        </a:rPr>
                        <a:t>.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431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-15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effectLst/>
                        </a:rPr>
                        <a:t>Täiendav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soojusisolatsioon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seintele</a:t>
                      </a:r>
                      <a:r>
                        <a:rPr lang="en-GB" sz="1500" dirty="0">
                          <a:effectLst/>
                        </a:rPr>
                        <a:t>: </a:t>
                      </a:r>
                      <a:r>
                        <a:rPr lang="en-GB" sz="1500" u="sng" dirty="0">
                          <a:effectLst/>
                        </a:rPr>
                        <a:t>100 mm </a:t>
                      </a:r>
                      <a:r>
                        <a:rPr lang="en-GB" sz="1500" u="sng" dirty="0" err="1">
                          <a:effectLst/>
                        </a:rPr>
                        <a:t>soojusisolatsiooni</a:t>
                      </a:r>
                      <a:r>
                        <a:rPr lang="en-GB" sz="1500" u="sng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karkassiga</a:t>
                      </a:r>
                      <a:r>
                        <a:rPr lang="en-GB" sz="1500" dirty="0">
                          <a:effectLst/>
                        </a:rPr>
                        <a:t> + 20 mm </a:t>
                      </a:r>
                      <a:r>
                        <a:rPr lang="en-GB" sz="1500" dirty="0" err="1">
                          <a:effectLst/>
                        </a:rPr>
                        <a:t>tuuletõke</a:t>
                      </a:r>
                      <a:r>
                        <a:rPr lang="en-GB" sz="1500" dirty="0">
                          <a:effectLst/>
                        </a:rPr>
                        <a:t>.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417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-18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effectLst/>
                        </a:rPr>
                        <a:t>Täiendav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soojusisolatsioon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seintele</a:t>
                      </a:r>
                      <a:r>
                        <a:rPr lang="en-GB" sz="1500" dirty="0">
                          <a:effectLst/>
                        </a:rPr>
                        <a:t>: </a:t>
                      </a:r>
                      <a:r>
                        <a:rPr lang="en-GB" sz="1500" u="sng" dirty="0">
                          <a:effectLst/>
                        </a:rPr>
                        <a:t>150 mm </a:t>
                      </a:r>
                      <a:r>
                        <a:rPr lang="en-GB" sz="1500" u="sng" dirty="0" err="1">
                          <a:effectLst/>
                        </a:rPr>
                        <a:t>soojusisolatsiooni</a:t>
                      </a:r>
                      <a:r>
                        <a:rPr lang="en-GB" sz="1500" u="sng" dirty="0">
                          <a:effectLst/>
                        </a:rPr>
                        <a:t> </a:t>
                      </a:r>
                      <a:r>
                        <a:rPr lang="en-GB" sz="1500" dirty="0" err="1">
                          <a:effectLst/>
                        </a:rPr>
                        <a:t>karkassiga</a:t>
                      </a:r>
                      <a:r>
                        <a:rPr lang="en-GB" sz="1500" dirty="0">
                          <a:effectLst/>
                        </a:rPr>
                        <a:t> + 20 mm </a:t>
                      </a:r>
                      <a:r>
                        <a:rPr lang="en-GB" sz="1500" dirty="0" err="1">
                          <a:effectLst/>
                        </a:rPr>
                        <a:t>tuuletõke</a:t>
                      </a:r>
                      <a:r>
                        <a:rPr lang="en-GB" sz="1500" dirty="0">
                          <a:effectLst/>
                        </a:rPr>
                        <a:t>.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404</a:t>
                      </a:r>
                      <a:endParaRPr lang="et-EE" sz="16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-21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effectLst/>
                        </a:rPr>
                        <a:t>Täiendav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u="sng" dirty="0" err="1">
                          <a:effectLst/>
                        </a:rPr>
                        <a:t>soojusisolatsioon</a:t>
                      </a:r>
                      <a:r>
                        <a:rPr lang="en-GB" sz="1500" u="sng" dirty="0">
                          <a:effectLst/>
                        </a:rPr>
                        <a:t> </a:t>
                      </a:r>
                      <a:r>
                        <a:rPr lang="en-GB" sz="1500" u="sng" dirty="0" err="1">
                          <a:effectLst/>
                        </a:rPr>
                        <a:t>pööningupõrandale</a:t>
                      </a:r>
                      <a:r>
                        <a:rPr lang="en-GB" sz="1500" u="sng" dirty="0">
                          <a:effectLst/>
                        </a:rPr>
                        <a:t>:</a:t>
                      </a:r>
                      <a:r>
                        <a:rPr lang="et-EE" sz="1500" u="sng" dirty="0">
                          <a:effectLst/>
                        </a:rPr>
                        <a:t> </a:t>
                      </a:r>
                      <a:r>
                        <a:rPr lang="en-GB" sz="1500" dirty="0">
                          <a:effectLst/>
                        </a:rPr>
                        <a:t>200 mm + 20 mm </a:t>
                      </a:r>
                      <a:r>
                        <a:rPr lang="en-GB" sz="1500" dirty="0" err="1">
                          <a:effectLst/>
                        </a:rPr>
                        <a:t>tuuletõke</a:t>
                      </a:r>
                      <a:r>
                        <a:rPr lang="en-GB" sz="1500" dirty="0">
                          <a:effectLst/>
                        </a:rPr>
                        <a:t>.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466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-9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effectLst/>
                        </a:rPr>
                        <a:t>Täiendav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u="sng" dirty="0" err="1">
                          <a:effectLst/>
                        </a:rPr>
                        <a:t>soojusisolatsioon</a:t>
                      </a:r>
                      <a:r>
                        <a:rPr lang="en-GB" sz="1500" u="sng" dirty="0">
                          <a:effectLst/>
                        </a:rPr>
                        <a:t> </a:t>
                      </a:r>
                      <a:r>
                        <a:rPr lang="en-GB" sz="1500" u="sng" dirty="0" err="1">
                          <a:effectLst/>
                        </a:rPr>
                        <a:t>pööningupõrandale</a:t>
                      </a:r>
                      <a:r>
                        <a:rPr lang="en-GB" sz="1500" u="sng" dirty="0">
                          <a:effectLst/>
                        </a:rPr>
                        <a:t>:</a:t>
                      </a:r>
                      <a:r>
                        <a:rPr lang="et-EE" sz="1500" u="sng" dirty="0">
                          <a:effectLst/>
                        </a:rPr>
                        <a:t> </a:t>
                      </a:r>
                      <a:r>
                        <a:rPr lang="en-GB" sz="1500" dirty="0">
                          <a:effectLst/>
                        </a:rPr>
                        <a:t>400 mm + 20 mm </a:t>
                      </a:r>
                      <a:r>
                        <a:rPr lang="en-GB" sz="1500" dirty="0" err="1">
                          <a:effectLst/>
                        </a:rPr>
                        <a:t>tuuletõke</a:t>
                      </a:r>
                      <a:r>
                        <a:rPr lang="en-GB" sz="1500" dirty="0">
                          <a:effectLst/>
                        </a:rPr>
                        <a:t>.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455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-11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8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500" dirty="0" err="1">
                          <a:effectLst/>
                        </a:rPr>
                        <a:t>Täiendav</a:t>
                      </a:r>
                      <a:r>
                        <a:rPr lang="en-GB" sz="1500" dirty="0">
                          <a:effectLst/>
                        </a:rPr>
                        <a:t> </a:t>
                      </a:r>
                      <a:r>
                        <a:rPr lang="en-GB" sz="1500" u="sng" dirty="0" err="1">
                          <a:effectLst/>
                        </a:rPr>
                        <a:t>soojusisolatsioon</a:t>
                      </a:r>
                      <a:r>
                        <a:rPr lang="en-GB" sz="1500" u="sng" dirty="0">
                          <a:effectLst/>
                        </a:rPr>
                        <a:t> </a:t>
                      </a:r>
                      <a:r>
                        <a:rPr lang="en-GB" sz="1500" u="sng" dirty="0" err="1">
                          <a:effectLst/>
                        </a:rPr>
                        <a:t>põrandale</a:t>
                      </a:r>
                      <a:r>
                        <a:rPr lang="en-GB" sz="1500" u="sng" dirty="0">
                          <a:effectLst/>
                        </a:rPr>
                        <a:t> 200 mm.</a:t>
                      </a:r>
                      <a:endParaRPr lang="et-EE" sz="1600" u="sng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472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-7</a:t>
                      </a:r>
                      <a:endParaRPr lang="et-EE" sz="16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2203" marR="62203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8DB23-0F76-2663-B824-823A69EDB18B}"/>
              </a:ext>
            </a:extLst>
          </p:cNvPr>
          <p:cNvSpPr txBox="1"/>
          <p:nvPr/>
        </p:nvSpPr>
        <p:spPr>
          <a:xfrm>
            <a:off x="1028699" y="5808265"/>
            <a:ext cx="8953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Maaelamute sisekliima, ehitusfüüsika ja energiasääst I. Uuringu I etapi lõpparuanne</a:t>
            </a:r>
          </a:p>
          <a:p>
            <a:endParaRPr lang="et-EE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59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lt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673" y="1172228"/>
            <a:ext cx="4079776" cy="5044088"/>
          </a:xfrm>
          <a:prstGeom prst="rect">
            <a:avLst/>
          </a:prstGeom>
        </p:spPr>
      </p:pic>
      <p:sp>
        <p:nvSpPr>
          <p:cNvPr id="7" name="Pealkiri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Akna asendamiseks vajalik joonis</a:t>
            </a:r>
          </a:p>
        </p:txBody>
      </p:sp>
      <p:pic>
        <p:nvPicPr>
          <p:cNvPr id="8" name="Sisu kohatäide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1" t="11456" r="48383" b="32"/>
          <a:stretch/>
        </p:blipFill>
        <p:spPr>
          <a:xfrm rot="5400000">
            <a:off x="5979374" y="511892"/>
            <a:ext cx="2679440" cy="4000112"/>
          </a:xfrm>
        </p:spPr>
      </p:pic>
      <p:pic>
        <p:nvPicPr>
          <p:cNvPr id="9" name="Sisu kohatäide 8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66409" y="2724470"/>
            <a:ext cx="3754622" cy="3254122"/>
          </a:xfrm>
        </p:spPr>
      </p:pic>
      <p:sp>
        <p:nvSpPr>
          <p:cNvPr id="16" name="Text Placeholder 12"/>
          <p:cNvSpPr txBox="1">
            <a:spLocks/>
          </p:cNvSpPr>
          <p:nvPr/>
        </p:nvSpPr>
        <p:spPr>
          <a:xfrm>
            <a:off x="5442372" y="3846661"/>
            <a:ext cx="2501057" cy="703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800" dirty="0">
                <a:latin typeface="Arial" panose="020B0604020202020204" pitchFamily="34" charset="0"/>
                <a:cs typeface="Arial" panose="020B0604020202020204" pitchFamily="34" charset="0"/>
              </a:rPr>
              <a:t>Omaniku koostatud eskiis </a:t>
            </a:r>
            <a:r>
              <a:rPr lang="et-EE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endParaRPr lang="et-E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12"/>
          <p:cNvSpPr txBox="1">
            <a:spLocks/>
          </p:cNvSpPr>
          <p:nvPr/>
        </p:nvSpPr>
        <p:spPr>
          <a:xfrm>
            <a:off x="5277732" y="4671430"/>
            <a:ext cx="1888790" cy="703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800" dirty="0">
                <a:latin typeface="Arial" panose="020B0604020202020204" pitchFamily="34" charset="0"/>
                <a:cs typeface="Arial" panose="020B0604020202020204" pitchFamily="34" charset="0"/>
              </a:rPr>
              <a:t>← Joonis vaate ja lõigetega</a:t>
            </a:r>
          </a:p>
        </p:txBody>
      </p:sp>
      <p:sp>
        <p:nvSpPr>
          <p:cNvPr id="18" name="Text Placeholder 12"/>
          <p:cNvSpPr txBox="1">
            <a:spLocks/>
          </p:cNvSpPr>
          <p:nvPr/>
        </p:nvSpPr>
        <p:spPr>
          <a:xfrm>
            <a:off x="6149998" y="5496199"/>
            <a:ext cx="1888790" cy="703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1800" dirty="0">
                <a:latin typeface="Arial" panose="020B0604020202020204" pitchFamily="34" charset="0"/>
                <a:cs typeface="Arial" panose="020B0604020202020204" pitchFamily="34" charset="0"/>
              </a:rPr>
              <a:t>Algupärane aken väljast →</a:t>
            </a:r>
          </a:p>
        </p:txBody>
      </p:sp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737D42FE-F9DE-5F5C-43A8-B708F3ACE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D8212DA6-2E10-BF3D-A42A-15585AE1F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50740F87-2E3F-3978-7683-A1C75669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698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Akende mitmekesisus Kuressaares</a:t>
            </a: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869" y="3081252"/>
            <a:ext cx="1809453" cy="1257718"/>
          </a:xfrm>
        </p:spPr>
      </p:pic>
      <p:pic>
        <p:nvPicPr>
          <p:cNvPr id="8" name="Pilt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29330" y="1593815"/>
            <a:ext cx="2401148" cy="1912892"/>
          </a:xfrm>
          <a:prstGeom prst="rect">
            <a:avLst/>
          </a:prstGeom>
        </p:spPr>
      </p:pic>
      <p:pic>
        <p:nvPicPr>
          <p:cNvPr id="9" name="Pilt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697" y="4452452"/>
            <a:ext cx="1825908" cy="1770576"/>
          </a:xfrm>
          <a:prstGeom prst="rect">
            <a:avLst/>
          </a:prstGeom>
        </p:spPr>
      </p:pic>
      <p:pic>
        <p:nvPicPr>
          <p:cNvPr id="10" name="Pilt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03433" y="3569568"/>
            <a:ext cx="3091542" cy="2211384"/>
          </a:xfrm>
          <a:prstGeom prst="rect">
            <a:avLst/>
          </a:prstGeom>
        </p:spPr>
      </p:pic>
      <p:pic>
        <p:nvPicPr>
          <p:cNvPr id="11" name="Pilt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1638" y="1332654"/>
            <a:ext cx="2469193" cy="1657470"/>
          </a:xfrm>
          <a:prstGeom prst="rect">
            <a:avLst/>
          </a:prstGeom>
        </p:spPr>
      </p:pic>
      <p:pic>
        <p:nvPicPr>
          <p:cNvPr id="14" name="Pilt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271" y="2388908"/>
            <a:ext cx="1021157" cy="919045"/>
          </a:xfrm>
          <a:prstGeom prst="rect">
            <a:avLst/>
          </a:prstGeom>
        </p:spPr>
      </p:pic>
      <p:pic>
        <p:nvPicPr>
          <p:cNvPr id="15" name="Pilt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2735" y="4102915"/>
            <a:ext cx="2385892" cy="1912255"/>
          </a:xfrm>
          <a:prstGeom prst="rect">
            <a:avLst/>
          </a:prstGeom>
        </p:spPr>
      </p:pic>
      <p:pic>
        <p:nvPicPr>
          <p:cNvPr id="16" name="Pilt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8148" y="1331830"/>
            <a:ext cx="1036219" cy="976302"/>
          </a:xfrm>
          <a:prstGeom prst="rect">
            <a:avLst/>
          </a:prstGeom>
        </p:spPr>
      </p:pic>
      <p:pic>
        <p:nvPicPr>
          <p:cNvPr id="18" name="Pilt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97263" y="3746193"/>
            <a:ext cx="2811483" cy="2056311"/>
          </a:xfrm>
          <a:prstGeom prst="rect">
            <a:avLst/>
          </a:prstGeom>
        </p:spPr>
      </p:pic>
      <p:pic>
        <p:nvPicPr>
          <p:cNvPr id="19" name="Pilt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75269" y="1508527"/>
            <a:ext cx="1928826" cy="1615433"/>
          </a:xfrm>
          <a:prstGeom prst="rect">
            <a:avLst/>
          </a:prstGeom>
        </p:spPr>
      </p:pic>
      <p:pic>
        <p:nvPicPr>
          <p:cNvPr id="20" name="Pilt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689" y="1329453"/>
            <a:ext cx="1576423" cy="816981"/>
          </a:xfrm>
          <a:prstGeom prst="rect">
            <a:avLst/>
          </a:prstGeom>
        </p:spPr>
      </p:pic>
      <p:pic>
        <p:nvPicPr>
          <p:cNvPr id="21" name="Pilt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772" y="2227960"/>
            <a:ext cx="1570109" cy="789484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34701" y="1620290"/>
            <a:ext cx="2098294" cy="1506468"/>
          </a:xfrm>
          <a:prstGeom prst="rect">
            <a:avLst/>
          </a:prstGeom>
        </p:spPr>
      </p:pic>
      <p:pic>
        <p:nvPicPr>
          <p:cNvPr id="17" name="Pilt 16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46"/>
          <a:stretch/>
        </p:blipFill>
        <p:spPr>
          <a:xfrm rot="5400000">
            <a:off x="6819982" y="3789188"/>
            <a:ext cx="2640513" cy="2168591"/>
          </a:xfrm>
          <a:prstGeom prst="rect">
            <a:avLst/>
          </a:prstGeom>
        </p:spPr>
      </p:pic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7D15ED6D-A741-7197-A7A4-10BFD6F88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5EC2DE99-DE37-FCBD-0452-3D24C47C7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3B7430B-7F20-5DC0-4FBC-AE5BA8F5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32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71512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Aknaluukidega aknaid Kuressaares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  <p:pic>
        <p:nvPicPr>
          <p:cNvPr id="16" name="Sisu kohatäide 15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7964" y="1331574"/>
            <a:ext cx="3476565" cy="2456904"/>
          </a:xfrm>
        </p:spPr>
      </p:pic>
      <p:pic>
        <p:nvPicPr>
          <p:cNvPr id="17" name="Pilt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136" y="1331574"/>
            <a:ext cx="3456760" cy="2103791"/>
          </a:xfrm>
          <a:prstGeom prst="rect">
            <a:avLst/>
          </a:prstGeom>
        </p:spPr>
      </p:pic>
      <p:pic>
        <p:nvPicPr>
          <p:cNvPr id="18" name="Pilt 1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4077" y="1336067"/>
            <a:ext cx="3170266" cy="1939783"/>
          </a:xfrm>
          <a:prstGeom prst="rect">
            <a:avLst/>
          </a:prstGeom>
        </p:spPr>
      </p:pic>
      <p:pic>
        <p:nvPicPr>
          <p:cNvPr id="20" name="Pilt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084" y="3351847"/>
            <a:ext cx="1610438" cy="1258288"/>
          </a:xfrm>
          <a:prstGeom prst="rect">
            <a:avLst/>
          </a:prstGeom>
        </p:spPr>
      </p:pic>
      <p:pic>
        <p:nvPicPr>
          <p:cNvPr id="21" name="Pilt 20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931" y="3554256"/>
            <a:ext cx="3452036" cy="2589027"/>
          </a:xfrm>
          <a:prstGeom prst="rect">
            <a:avLst/>
          </a:prstGeom>
        </p:spPr>
      </p:pic>
      <p:pic>
        <p:nvPicPr>
          <p:cNvPr id="22" name="Pilt 2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5578" y="3871287"/>
            <a:ext cx="3448951" cy="2246239"/>
          </a:xfrm>
          <a:prstGeom prst="rect">
            <a:avLst/>
          </a:prstGeom>
        </p:spPr>
      </p:pic>
      <p:pic>
        <p:nvPicPr>
          <p:cNvPr id="19" name="Pilt 1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27786" y="2899269"/>
            <a:ext cx="2345452" cy="1517055"/>
          </a:xfrm>
          <a:prstGeom prst="rect">
            <a:avLst/>
          </a:prstGeom>
        </p:spPr>
      </p:pic>
      <p:pic>
        <p:nvPicPr>
          <p:cNvPr id="23" name="Pilt 2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084" y="4686133"/>
            <a:ext cx="2280673" cy="145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95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Verandad Kuressaares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  <p:pic>
        <p:nvPicPr>
          <p:cNvPr id="7" name="Sisu kohatäide 6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703" y="3925810"/>
            <a:ext cx="3313007" cy="2099389"/>
          </a:xfrm>
        </p:spPr>
      </p:pic>
      <p:pic>
        <p:nvPicPr>
          <p:cNvPr id="8" name="Pilt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03" y="1343608"/>
            <a:ext cx="3313007" cy="2484754"/>
          </a:xfrm>
          <a:prstGeom prst="rect">
            <a:avLst/>
          </a:prstGeom>
        </p:spPr>
      </p:pic>
      <p:pic>
        <p:nvPicPr>
          <p:cNvPr id="9" name="Pilt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00" y="1343607"/>
            <a:ext cx="2669413" cy="2014959"/>
          </a:xfrm>
          <a:prstGeom prst="rect">
            <a:avLst/>
          </a:prstGeom>
        </p:spPr>
      </p:pic>
      <p:pic>
        <p:nvPicPr>
          <p:cNvPr id="10" name="Pilt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00" y="3412619"/>
            <a:ext cx="2661268" cy="2517342"/>
          </a:xfrm>
          <a:prstGeom prst="rect">
            <a:avLst/>
          </a:prstGeom>
        </p:spPr>
      </p:pic>
      <p:pic>
        <p:nvPicPr>
          <p:cNvPr id="11" name="Pilt 10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4213" y="1343608"/>
            <a:ext cx="2747889" cy="1550595"/>
          </a:xfrm>
          <a:prstGeom prst="rect">
            <a:avLst/>
          </a:prstGeom>
        </p:spPr>
      </p:pic>
      <p:pic>
        <p:nvPicPr>
          <p:cNvPr id="12" name="Pilt 1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134083" y="3137495"/>
            <a:ext cx="3037559" cy="2747411"/>
          </a:xfrm>
          <a:prstGeom prst="rect">
            <a:avLst/>
          </a:prstGeom>
        </p:spPr>
      </p:pic>
      <p:pic>
        <p:nvPicPr>
          <p:cNvPr id="13" name="Pilt 1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12564" y="2919060"/>
            <a:ext cx="4586353" cy="14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07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Vintskapid ja katuseaknad Kuressaares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Sisu kohatäi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411" y="1350125"/>
            <a:ext cx="2277724" cy="1698855"/>
          </a:xfrm>
          <a:prstGeom prst="rect">
            <a:avLst/>
          </a:prstGeom>
        </p:spPr>
      </p:pic>
      <p:pic>
        <p:nvPicPr>
          <p:cNvPr id="8" name="Pilt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386" y="4620152"/>
            <a:ext cx="2277724" cy="1592815"/>
          </a:xfrm>
          <a:prstGeom prst="rect">
            <a:avLst/>
          </a:prstGeom>
        </p:spPr>
      </p:pic>
      <p:pic>
        <p:nvPicPr>
          <p:cNvPr id="9" name="Sisu kohatäide 8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726" y="1343608"/>
            <a:ext cx="2005105" cy="2384102"/>
          </a:xfrm>
          <a:prstGeom prst="rect">
            <a:avLst/>
          </a:prstGeom>
        </p:spPr>
      </p:pic>
      <p:pic>
        <p:nvPicPr>
          <p:cNvPr id="10" name="Pilt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60" y="3815405"/>
            <a:ext cx="2246340" cy="2394876"/>
          </a:xfrm>
          <a:prstGeom prst="rect">
            <a:avLst/>
          </a:prstGeom>
        </p:spPr>
      </p:pic>
      <p:pic>
        <p:nvPicPr>
          <p:cNvPr id="11" name="Pilt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60" y="1343608"/>
            <a:ext cx="2232706" cy="2400420"/>
          </a:xfrm>
          <a:prstGeom prst="rect">
            <a:avLst/>
          </a:prstGeom>
        </p:spPr>
      </p:pic>
      <p:pic>
        <p:nvPicPr>
          <p:cNvPr id="13" name="Pilt 1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91207" y="4159801"/>
            <a:ext cx="2421621" cy="1669114"/>
          </a:xfrm>
          <a:prstGeom prst="rect">
            <a:avLst/>
          </a:prstGeom>
        </p:spPr>
      </p:pic>
      <p:pic>
        <p:nvPicPr>
          <p:cNvPr id="14" name="Pilt 1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91241" y="3995776"/>
            <a:ext cx="2394877" cy="2023908"/>
          </a:xfrm>
          <a:prstGeom prst="rect">
            <a:avLst/>
          </a:prstGeom>
        </p:spPr>
      </p:pic>
      <p:pic>
        <p:nvPicPr>
          <p:cNvPr id="15" name="Pilt 1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386" y="3112841"/>
            <a:ext cx="2267749" cy="1465171"/>
          </a:xfrm>
          <a:prstGeom prst="rect">
            <a:avLst/>
          </a:prstGeom>
        </p:spPr>
      </p:pic>
      <p:pic>
        <p:nvPicPr>
          <p:cNvPr id="18" name="Pilt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8997" y="3801353"/>
            <a:ext cx="1989384" cy="1829023"/>
          </a:xfrm>
          <a:prstGeom prst="rect">
            <a:avLst/>
          </a:prstGeom>
        </p:spPr>
      </p:pic>
      <p:pic>
        <p:nvPicPr>
          <p:cNvPr id="16" name="Pilt 15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8442" y="2741913"/>
            <a:ext cx="1707151" cy="995262"/>
          </a:xfrm>
          <a:prstGeom prst="rect">
            <a:avLst/>
          </a:prstGeom>
        </p:spPr>
      </p:pic>
      <p:pic>
        <p:nvPicPr>
          <p:cNvPr id="19" name="Pilt 18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8996" y="1350125"/>
            <a:ext cx="1989384" cy="2377438"/>
          </a:xfrm>
          <a:prstGeom prst="rect">
            <a:avLst/>
          </a:prstGeom>
        </p:spPr>
      </p:pic>
      <p:pic>
        <p:nvPicPr>
          <p:cNvPr id="20" name="Pilt 19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7877" y="1357011"/>
            <a:ext cx="1688283" cy="131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91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Piirdeliistu profiile puitseinal Kuressaares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  <p:pic>
        <p:nvPicPr>
          <p:cNvPr id="9" name="Pilt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7439" y="4175423"/>
            <a:ext cx="2359630" cy="1372267"/>
          </a:xfrm>
          <a:prstGeom prst="rect">
            <a:avLst/>
          </a:prstGeom>
        </p:spPr>
      </p:pic>
      <p:pic>
        <p:nvPicPr>
          <p:cNvPr id="10" name="Pilt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259" y="1320629"/>
            <a:ext cx="1377269" cy="2269380"/>
          </a:xfrm>
          <a:prstGeom prst="rect">
            <a:avLst/>
          </a:prstGeom>
        </p:spPr>
      </p:pic>
      <p:pic>
        <p:nvPicPr>
          <p:cNvPr id="11" name="Pilt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641547" y="4466147"/>
            <a:ext cx="1572600" cy="1566609"/>
          </a:xfrm>
          <a:prstGeom prst="rect">
            <a:avLst/>
          </a:prstGeom>
        </p:spPr>
      </p:pic>
      <p:pic>
        <p:nvPicPr>
          <p:cNvPr id="12" name="Pilt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3436" y="2972750"/>
            <a:ext cx="1557715" cy="1417985"/>
          </a:xfrm>
          <a:prstGeom prst="rect">
            <a:avLst/>
          </a:prstGeom>
        </p:spPr>
      </p:pic>
      <p:pic>
        <p:nvPicPr>
          <p:cNvPr id="15" name="Pilt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597" y="1317668"/>
            <a:ext cx="3483153" cy="1577121"/>
          </a:xfrm>
          <a:prstGeom prst="rect">
            <a:avLst/>
          </a:prstGeom>
        </p:spPr>
      </p:pic>
      <p:pic>
        <p:nvPicPr>
          <p:cNvPr id="16" name="Pilt 1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3727" y="4400431"/>
            <a:ext cx="1481368" cy="1640941"/>
          </a:xfrm>
          <a:prstGeom prst="rect">
            <a:avLst/>
          </a:prstGeom>
        </p:spPr>
      </p:pic>
      <p:pic>
        <p:nvPicPr>
          <p:cNvPr id="17" name="Pilt 1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587" y="2968602"/>
            <a:ext cx="1489649" cy="1373613"/>
          </a:xfrm>
          <a:prstGeom prst="rect">
            <a:avLst/>
          </a:prstGeom>
        </p:spPr>
      </p:pic>
      <p:pic>
        <p:nvPicPr>
          <p:cNvPr id="18" name="Pilt 17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25293" y="3970988"/>
            <a:ext cx="2408292" cy="1721236"/>
          </a:xfrm>
          <a:prstGeom prst="rect">
            <a:avLst/>
          </a:prstGeom>
        </p:spPr>
      </p:pic>
      <p:pic>
        <p:nvPicPr>
          <p:cNvPr id="19" name="Pilt 1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8819" y="1317668"/>
            <a:ext cx="1721238" cy="2244914"/>
          </a:xfrm>
          <a:prstGeom prst="rect">
            <a:avLst/>
          </a:prstGeom>
        </p:spPr>
      </p:pic>
      <p:pic>
        <p:nvPicPr>
          <p:cNvPr id="20" name="Pilt 19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642950" y="1349614"/>
            <a:ext cx="1597233" cy="1539169"/>
          </a:xfrm>
          <a:prstGeom prst="rect">
            <a:avLst/>
          </a:prstGeom>
        </p:spPr>
      </p:pic>
      <p:pic>
        <p:nvPicPr>
          <p:cNvPr id="21" name="Pilt 20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46385" y="3709155"/>
            <a:ext cx="2869266" cy="1803785"/>
          </a:xfrm>
          <a:prstGeom prst="rect">
            <a:avLst/>
          </a:prstGeom>
        </p:spPr>
      </p:pic>
      <p:pic>
        <p:nvPicPr>
          <p:cNvPr id="22" name="Pilt 21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779126" y="1312900"/>
            <a:ext cx="1803787" cy="1792779"/>
          </a:xfrm>
          <a:prstGeom prst="rect">
            <a:avLst/>
          </a:prstGeom>
        </p:spPr>
      </p:pic>
      <p:pic>
        <p:nvPicPr>
          <p:cNvPr id="24" name="Pilt 23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6373" y="4557043"/>
            <a:ext cx="1940243" cy="1478709"/>
          </a:xfrm>
          <a:prstGeom prst="rect">
            <a:avLst/>
          </a:prstGeom>
        </p:spPr>
      </p:pic>
      <p:pic>
        <p:nvPicPr>
          <p:cNvPr id="26" name="Sisu kohatäide 25"/>
          <p:cNvPicPr>
            <a:picLocks noGrp="1" noChangeAspect="1"/>
          </p:cNvPicPr>
          <p:nvPr>
            <p:ph idx="1"/>
          </p:nvPr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6372" y="2968602"/>
            <a:ext cx="1940244" cy="1506077"/>
          </a:xfrm>
        </p:spPr>
      </p:pic>
    </p:spTree>
    <p:extLst>
      <p:ext uri="{BB962C8B-B14F-4D97-AF65-F5344CB8AC3E}">
        <p14:creationId xmlns:p14="http://schemas.microsoft.com/office/powerpoint/2010/main" val="1459184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Piirdeliistu profiile kiviseinal Kuressaares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pic>
        <p:nvPicPr>
          <p:cNvPr id="9" name="Pilt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970" y="3942701"/>
            <a:ext cx="1494880" cy="2114979"/>
          </a:xfrm>
          <a:prstGeom prst="rect">
            <a:avLst/>
          </a:prstGeom>
        </p:spPr>
      </p:pic>
      <p:pic>
        <p:nvPicPr>
          <p:cNvPr id="10" name="Pilt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970" y="1303206"/>
            <a:ext cx="1471573" cy="2562212"/>
          </a:xfrm>
          <a:prstGeom prst="rect">
            <a:avLst/>
          </a:prstGeom>
        </p:spPr>
      </p:pic>
      <p:pic>
        <p:nvPicPr>
          <p:cNvPr id="11" name="Pilt 10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684439" y="3965159"/>
            <a:ext cx="2383855" cy="1824289"/>
          </a:xfrm>
          <a:prstGeom prst="rect">
            <a:avLst/>
          </a:prstGeom>
        </p:spPr>
      </p:pic>
      <p:pic>
        <p:nvPicPr>
          <p:cNvPr id="12" name="Pilt 1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955" y="1307515"/>
            <a:ext cx="1823922" cy="2312808"/>
          </a:xfrm>
          <a:prstGeom prst="rect">
            <a:avLst/>
          </a:prstGeom>
        </p:spPr>
      </p:pic>
      <p:pic>
        <p:nvPicPr>
          <p:cNvPr id="13" name="Pilt 1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719" y="1291960"/>
            <a:ext cx="1367836" cy="2239721"/>
          </a:xfrm>
          <a:prstGeom prst="rect">
            <a:avLst/>
          </a:prstGeom>
        </p:spPr>
      </p:pic>
      <p:pic>
        <p:nvPicPr>
          <p:cNvPr id="14" name="Pilt 1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436772" y="4162631"/>
            <a:ext cx="2455729" cy="1357471"/>
          </a:xfrm>
          <a:prstGeom prst="rect">
            <a:avLst/>
          </a:prstGeom>
        </p:spPr>
      </p:pic>
      <p:pic>
        <p:nvPicPr>
          <p:cNvPr id="15" name="Pilt 14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9979" y="3634228"/>
            <a:ext cx="1362145" cy="2435004"/>
          </a:xfrm>
          <a:prstGeom prst="rect">
            <a:avLst/>
          </a:prstGeom>
        </p:spPr>
      </p:pic>
      <p:pic>
        <p:nvPicPr>
          <p:cNvPr id="16" name="Pilt 15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094" y="1296147"/>
            <a:ext cx="1399030" cy="2231540"/>
          </a:xfrm>
          <a:prstGeom prst="rect">
            <a:avLst/>
          </a:prstGeom>
        </p:spPr>
      </p:pic>
      <p:pic>
        <p:nvPicPr>
          <p:cNvPr id="17" name="Pilt 16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1603" y="1300121"/>
            <a:ext cx="1296321" cy="2231540"/>
          </a:xfrm>
          <a:prstGeom prst="rect">
            <a:avLst/>
          </a:prstGeom>
        </p:spPr>
      </p:pic>
      <p:pic>
        <p:nvPicPr>
          <p:cNvPr id="18" name="Pilt 17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84711" y="4205043"/>
            <a:ext cx="2435002" cy="1293373"/>
          </a:xfrm>
          <a:prstGeom prst="rect">
            <a:avLst/>
          </a:prstGeom>
        </p:spPr>
      </p:pic>
      <p:pic>
        <p:nvPicPr>
          <p:cNvPr id="20" name="Pilt 19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4305" y="1296147"/>
            <a:ext cx="1284577" cy="2295840"/>
          </a:xfrm>
          <a:prstGeom prst="rect">
            <a:avLst/>
          </a:prstGeom>
        </p:spPr>
      </p:pic>
      <p:pic>
        <p:nvPicPr>
          <p:cNvPr id="21" name="Pilt 20"/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866" y="3700261"/>
            <a:ext cx="1293234" cy="2368970"/>
          </a:xfrm>
          <a:prstGeom prst="rect">
            <a:avLst/>
          </a:prstGeom>
        </p:spPr>
      </p:pic>
      <p:pic>
        <p:nvPicPr>
          <p:cNvPr id="19" name="Pilt 18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196378" y="4354428"/>
            <a:ext cx="1887405" cy="1514256"/>
          </a:xfrm>
          <a:prstGeom prst="rect">
            <a:avLst/>
          </a:prstGeom>
        </p:spPr>
      </p:pic>
      <p:pic>
        <p:nvPicPr>
          <p:cNvPr id="22" name="Pilt 21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739911" y="1945947"/>
            <a:ext cx="2800037" cy="151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02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1903"/>
            <a:ext cx="10515600" cy="709126"/>
          </a:xfrm>
        </p:spPr>
        <p:txBody>
          <a:bodyPr>
            <a:normAutofit/>
          </a:bodyPr>
          <a:lstStyle/>
          <a:p>
            <a:r>
              <a:rPr lang="et-EE" sz="4000" dirty="0"/>
              <a:t>Kondensaat välimise klaasi sisepinnal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646" y="1487005"/>
            <a:ext cx="3915295" cy="341263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85767" y="2179275"/>
            <a:ext cx="4153622" cy="276908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507" y="1487005"/>
            <a:ext cx="3489961" cy="23266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509" y="3878659"/>
            <a:ext cx="3489961" cy="232664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061458" y="3617757"/>
            <a:ext cx="1172094" cy="1088967"/>
          </a:xfrm>
          <a:prstGeom prst="straightConnector1">
            <a:avLst/>
          </a:prstGeom>
          <a:ln w="285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908058" y="3508687"/>
            <a:ext cx="2028305" cy="1131722"/>
          </a:xfrm>
          <a:prstGeom prst="straightConnector1">
            <a:avLst/>
          </a:prstGeom>
          <a:ln w="285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75A03B0A-2B09-27CC-9533-29023350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8D5A85E4-6E8A-8D69-BC2B-EFFEB8E8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E7280866-1795-D095-3D34-D16A8ACC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38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05713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01714" y="1658297"/>
            <a:ext cx="4886037" cy="688028"/>
          </a:xfrm>
        </p:spPr>
        <p:txBody>
          <a:bodyPr>
            <a:normAutofit fontScale="92500" lnSpcReduction="10000"/>
          </a:bodyPr>
          <a:lstStyle/>
          <a:p>
            <a:r>
              <a:rPr lang="et-EE" dirty="0"/>
              <a:t>Kondensaat välimise klaasi siseküljel – </a:t>
            </a:r>
          </a:p>
          <a:p>
            <a:r>
              <a:rPr lang="et-EE" u="sng" dirty="0"/>
              <a:t>puudulikud aknatihendid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6243333" y="1639783"/>
            <a:ext cx="5168217" cy="643451"/>
          </a:xfrm>
        </p:spPr>
        <p:txBody>
          <a:bodyPr>
            <a:normAutofit fontScale="92500" lnSpcReduction="20000"/>
          </a:bodyPr>
          <a:lstStyle/>
          <a:p>
            <a:r>
              <a:rPr lang="et-EE" dirty="0"/>
              <a:t>Kondensaat sisemise klaas(-paketi) siseküljel – </a:t>
            </a:r>
          </a:p>
          <a:p>
            <a:r>
              <a:rPr lang="et-EE" u="sng" dirty="0"/>
              <a:t>puudulik ventilatsioon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25.08.2022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Vanalinna hooned energiatuulte keerises - Üllar Alev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Kondensaat aknal - näide</a:t>
            </a:r>
          </a:p>
        </p:txBody>
      </p:sp>
      <p:pic>
        <p:nvPicPr>
          <p:cNvPr id="17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33" y="2346325"/>
            <a:ext cx="5067300" cy="3378200"/>
          </a:xfrm>
        </p:spPr>
      </p:pic>
      <p:pic>
        <p:nvPicPr>
          <p:cNvPr id="18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4" y="2435480"/>
            <a:ext cx="4933568" cy="3289045"/>
          </a:xfrm>
        </p:spPr>
      </p:pic>
    </p:spTree>
    <p:extLst>
      <p:ext uri="{BB962C8B-B14F-4D97-AF65-F5344CB8AC3E}">
        <p14:creationId xmlns:p14="http://schemas.microsoft.com/office/powerpoint/2010/main" val="393171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t-EE" sz="4000" dirty="0"/>
              <a:t>Akendega</a:t>
            </a:r>
            <a:r>
              <a:rPr lang="et-EE" sz="3600" dirty="0"/>
              <a:t> seotud sisekliima probleemid</a:t>
            </a:r>
            <a:endParaRPr lang="sv-S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024" y="1504604"/>
            <a:ext cx="10422775" cy="466759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t-EE" dirty="0"/>
              <a:t>Ruumi </a:t>
            </a:r>
            <a:r>
              <a:rPr lang="et-EE" dirty="0">
                <a:solidFill>
                  <a:srgbClr val="C00000"/>
                </a:solidFill>
              </a:rPr>
              <a:t>suvine ülekuumenemine </a:t>
            </a:r>
            <a:r>
              <a:rPr lang="et-EE" dirty="0">
                <a:sym typeface="Symbol" panose="05050102010706020507" pitchFamily="18" charset="2"/>
              </a:rPr>
              <a:t> </a:t>
            </a:r>
          </a:p>
          <a:p>
            <a:pPr lvl="1">
              <a:buFont typeface="Symbol" panose="05050102010706020507" pitchFamily="18" charset="2"/>
              <a:buChar char="®"/>
            </a:pPr>
            <a:r>
              <a:rPr lang="et-EE" dirty="0">
                <a:sym typeface="Symbol" panose="05050102010706020507" pitchFamily="18" charset="2"/>
              </a:rPr>
              <a:t>elamus ei tohi ruumi sisetemperatuur ajavahemikul 1. juunist 31. augustini ületada 27 kraadi rohkem kui 150 kraadtunni ulatuses </a:t>
            </a:r>
            <a:r>
              <a:rPr lang="et-EE" sz="1600" i="1" dirty="0">
                <a:solidFill>
                  <a:srgbClr val="0070C0"/>
                </a:solidFill>
                <a:sym typeface="Symbol" panose="05050102010706020507" pitchFamily="18" charset="2"/>
              </a:rPr>
              <a:t>(Hoone energiatõhususe miinimumnõuded</a:t>
            </a:r>
            <a:r>
              <a:rPr lang="et-EE" sz="1600" i="1" baseline="30000" dirty="0">
                <a:solidFill>
                  <a:srgbClr val="0070C0"/>
                </a:solidFill>
                <a:sym typeface="Symbol" panose="05050102010706020507" pitchFamily="18" charset="2"/>
              </a:rPr>
              <a:t>1</a:t>
            </a:r>
            <a:r>
              <a:rPr lang="et-EE" sz="1600" i="1" dirty="0">
                <a:solidFill>
                  <a:srgbClr val="0070C0"/>
                </a:solidFill>
                <a:sym typeface="Symbol" panose="05050102010706020507" pitchFamily="18" charset="2"/>
              </a:rPr>
              <a:t>; § 11.  Suvise ruumitemperatuuri nõuded)</a:t>
            </a:r>
            <a:r>
              <a:rPr lang="et-EE" dirty="0">
                <a:sym typeface="Symbol" panose="05050102010706020507" pitchFamily="18" charset="2"/>
              </a:rPr>
              <a:t>;</a:t>
            </a:r>
          </a:p>
          <a:p>
            <a:pPr lvl="1">
              <a:buFont typeface="Symbol" panose="05050102010706020507" pitchFamily="18" charset="2"/>
              <a:buChar char="®"/>
            </a:pPr>
            <a:r>
              <a:rPr lang="et-EE" dirty="0">
                <a:sym typeface="Symbol" panose="05050102010706020507" pitchFamily="18" charset="2"/>
              </a:rPr>
              <a:t>eluruumis vajalik kindlasti tuulutuse võimalus ning vajadusel jahutussüsteem;</a:t>
            </a:r>
          </a:p>
          <a:p>
            <a:pPr lvl="1">
              <a:buFont typeface="Symbol" panose="05050102010706020507" pitchFamily="18" charset="2"/>
              <a:buChar char="®"/>
            </a:pPr>
            <a:r>
              <a:rPr lang="et-EE" dirty="0">
                <a:sym typeface="Symbol" panose="05050102010706020507" pitchFamily="18" charset="2"/>
              </a:rPr>
              <a:t>määrusega piiratud maksimaalset akna pindala või nõutud täpne suvise ruumitemperatuuri arvutus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dirty="0">
                <a:sym typeface="Symbol" panose="05050102010706020507" pitchFamily="18" charset="2"/>
              </a:rPr>
              <a:t>Mikrotuulutusavadest või akende ebatihedusest tingitud </a:t>
            </a:r>
            <a:r>
              <a:rPr lang="et-EE" dirty="0">
                <a:solidFill>
                  <a:srgbClr val="C00000"/>
                </a:solidFill>
                <a:sym typeface="Symbol" panose="05050102010706020507" pitchFamily="18" charset="2"/>
              </a:rPr>
              <a:t>tuuletõmbus, müra ning tolm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dirty="0">
                <a:sym typeface="Symbol" panose="05050102010706020507" pitchFamily="18" charset="2"/>
              </a:rPr>
              <a:t>Akna suurest soojusläbivusest tingitud soojuslik </a:t>
            </a:r>
            <a:r>
              <a:rPr lang="et-EE" dirty="0">
                <a:solidFill>
                  <a:srgbClr val="C00000"/>
                </a:solidFill>
                <a:sym typeface="Symbol" panose="05050102010706020507" pitchFamily="18" charset="2"/>
              </a:rPr>
              <a:t>ebamugavus</a:t>
            </a:r>
            <a:r>
              <a:rPr lang="et-EE" dirty="0">
                <a:sym typeface="Symbol" panose="05050102010706020507" pitchFamily="18" charset="2"/>
              </a:rPr>
              <a:t> (akna poolne ruumi külg jahe)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dirty="0">
                <a:solidFill>
                  <a:srgbClr val="C00000"/>
                </a:solidFill>
                <a:sym typeface="Symbol" panose="05050102010706020507" pitchFamily="18" charset="2"/>
              </a:rPr>
              <a:t>Kondensaat</a:t>
            </a:r>
            <a:r>
              <a:rPr lang="et-EE" dirty="0">
                <a:sym typeface="Symbol" panose="05050102010706020507" pitchFamily="18" charset="2"/>
              </a:rPr>
              <a:t> (või jäälilled) aknal:</a:t>
            </a:r>
          </a:p>
          <a:p>
            <a:pPr lvl="1">
              <a:buFont typeface="Symbol" panose="05050102010706020507" pitchFamily="18" charset="2"/>
              <a:buChar char="®"/>
            </a:pPr>
            <a:r>
              <a:rPr lang="et-EE" dirty="0"/>
              <a:t>sisemise klaasi sisepinnal </a:t>
            </a:r>
            <a:r>
              <a:rPr lang="et-EE" dirty="0">
                <a:sym typeface="Symbol" panose="05050102010706020507" pitchFamily="18" charset="2"/>
              </a:rPr>
              <a:t> n</a:t>
            </a:r>
            <a:r>
              <a:rPr lang="et-EE" dirty="0"/>
              <a:t>äitab kõrget siseõhu niiskust või akna suurt soojusläbivust;</a:t>
            </a:r>
          </a:p>
          <a:p>
            <a:pPr lvl="1">
              <a:buFont typeface="Symbol" panose="05050102010706020507" pitchFamily="18" charset="2"/>
              <a:buChar char="®"/>
            </a:pPr>
            <a:r>
              <a:rPr lang="et-EE" dirty="0"/>
              <a:t>kaheraamilise akna välimise klaasi sisepinnal </a:t>
            </a:r>
            <a:r>
              <a:rPr lang="et-EE" dirty="0">
                <a:sym typeface="Symbol" panose="05050102010706020507" pitchFamily="18" charset="2"/>
              </a:rPr>
              <a:t></a:t>
            </a:r>
            <a:r>
              <a:rPr lang="et-EE" dirty="0"/>
              <a:t> näitab sisemise raami puudulikku tihedust (tihendid!);</a:t>
            </a:r>
          </a:p>
          <a:p>
            <a:pPr lvl="1">
              <a:buFont typeface="Symbol" panose="05050102010706020507" pitchFamily="18" charset="2"/>
              <a:buChar char="®"/>
            </a:pPr>
            <a:r>
              <a:rPr lang="et-EE" dirty="0"/>
              <a:t>akna välispinnale tekkiv nähtavust piirav kondensaat iseloomustab väikse soojusläbivusega akent.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dirty="0"/>
              <a:t>Liiga suurtest akendest tingitud </a:t>
            </a:r>
            <a:r>
              <a:rPr lang="et-EE" dirty="0">
                <a:solidFill>
                  <a:srgbClr val="C00000"/>
                </a:solidFill>
              </a:rPr>
              <a:t>valgusräigus</a:t>
            </a:r>
            <a:r>
              <a:rPr lang="et-EE" dirty="0"/>
              <a:t>.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25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1903"/>
            <a:ext cx="10515600" cy="709126"/>
          </a:xfrm>
        </p:spPr>
        <p:txBody>
          <a:bodyPr>
            <a:normAutofit/>
          </a:bodyPr>
          <a:lstStyle/>
          <a:p>
            <a:r>
              <a:rPr lang="et-EE" sz="4000" dirty="0"/>
              <a:t>Kehva kvaliteediga klaaspakett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29" r="19746"/>
          <a:stretch/>
        </p:blipFill>
        <p:spPr>
          <a:xfrm>
            <a:off x="952500" y="1449605"/>
            <a:ext cx="2286000" cy="255168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34" b="23199"/>
          <a:stretch/>
        </p:blipFill>
        <p:spPr>
          <a:xfrm>
            <a:off x="952500" y="4074547"/>
            <a:ext cx="5438572" cy="212710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694" y="1449605"/>
            <a:ext cx="3855396" cy="2570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96" b="11517"/>
          <a:stretch/>
        </p:blipFill>
        <p:spPr>
          <a:xfrm>
            <a:off x="6464189" y="4074547"/>
            <a:ext cx="4787705" cy="2131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247" y="1449605"/>
            <a:ext cx="3855396" cy="257026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807243" y="3688562"/>
            <a:ext cx="605217" cy="7569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al 9"/>
          <p:cNvSpPr/>
          <p:nvPr/>
        </p:nvSpPr>
        <p:spPr>
          <a:xfrm>
            <a:off x="9262437" y="1917013"/>
            <a:ext cx="1356190" cy="137556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ACBBB773-06E5-32D2-F412-C5CD0EB8A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F4D1A025-39D0-E369-F2A3-CE23E741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9BDEB65B-E32C-4EC6-14C3-27E4885F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40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05236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1903"/>
            <a:ext cx="10515600" cy="709126"/>
          </a:xfrm>
        </p:spPr>
        <p:txBody>
          <a:bodyPr>
            <a:normAutofit/>
          </a:bodyPr>
          <a:lstStyle/>
          <a:p>
            <a:r>
              <a:rPr lang="et-EE" sz="4000" dirty="0"/>
              <a:t>Sool (vatt) aknaraamide vahel?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147" y="1919691"/>
            <a:ext cx="4447084" cy="407503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2811" y="1919691"/>
            <a:ext cx="4312691" cy="4075035"/>
          </a:xfrm>
        </p:spPr>
      </p:pic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0C654578-6BA6-CE19-4FF4-B23FD58D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CFEB2839-6EEE-2164-D556-F0FDC819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B82DD0E6-1754-DD94-A23B-F0322811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41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220300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u kohatäide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6759" y="1317379"/>
            <a:ext cx="5307041" cy="3883537"/>
          </a:xfrm>
        </p:spPr>
      </p:pic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  <p:sp>
        <p:nvSpPr>
          <p:cNvPr id="7" name="Pealkiri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dirty="0"/>
              <a:t>Mitteläbivad prosspulgad ei püsi kaua</a:t>
            </a:r>
          </a:p>
        </p:txBody>
      </p:sp>
      <p:pic>
        <p:nvPicPr>
          <p:cNvPr id="8" name="Sisu kohatäide 7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492" y="4760702"/>
            <a:ext cx="2135934" cy="1423956"/>
          </a:xfrm>
        </p:spPr>
      </p:pic>
      <p:sp>
        <p:nvSpPr>
          <p:cNvPr id="10" name="Ovaal 9"/>
          <p:cNvSpPr/>
          <p:nvPr/>
        </p:nvSpPr>
        <p:spPr>
          <a:xfrm>
            <a:off x="6883137" y="1678606"/>
            <a:ext cx="923108" cy="93629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1" name="Ovaal 10"/>
          <p:cNvSpPr/>
          <p:nvPr/>
        </p:nvSpPr>
        <p:spPr>
          <a:xfrm>
            <a:off x="9350783" y="1699209"/>
            <a:ext cx="923108" cy="93629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2" name="Ovaal 11"/>
          <p:cNvSpPr/>
          <p:nvPr/>
        </p:nvSpPr>
        <p:spPr>
          <a:xfrm>
            <a:off x="9639540" y="3733693"/>
            <a:ext cx="923108" cy="93629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3" name="Ovaal 12"/>
          <p:cNvSpPr/>
          <p:nvPr/>
        </p:nvSpPr>
        <p:spPr>
          <a:xfrm>
            <a:off x="7073999" y="3766155"/>
            <a:ext cx="1006001" cy="102037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4" name="Ovaal 13"/>
          <p:cNvSpPr/>
          <p:nvPr/>
        </p:nvSpPr>
        <p:spPr>
          <a:xfrm>
            <a:off x="8368152" y="3946778"/>
            <a:ext cx="1006001" cy="102037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5" name="Pilt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380" y="3318577"/>
            <a:ext cx="3480281" cy="2527876"/>
          </a:xfrm>
          <a:prstGeom prst="rect">
            <a:avLst/>
          </a:prstGeom>
        </p:spPr>
      </p:pic>
      <p:pic>
        <p:nvPicPr>
          <p:cNvPr id="16" name="Pilt 1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059" y="1311974"/>
            <a:ext cx="5105883" cy="19180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C38F5F-22B1-41BC-9C0F-24448B52F846}"/>
              </a:ext>
            </a:extLst>
          </p:cNvPr>
          <p:cNvSpPr txBox="1"/>
          <p:nvPr/>
        </p:nvSpPr>
        <p:spPr>
          <a:xfrm>
            <a:off x="7036217" y="6330132"/>
            <a:ext cx="154005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  <a:sym typeface="Symbol" panose="05050102010706020507" pitchFamily="18" charset="2"/>
              </a:rPr>
              <a:t>Fotod</a:t>
            </a:r>
            <a:r>
              <a:rPr lang="et-EE" sz="1400" i="1" dirty="0">
                <a:solidFill>
                  <a:srgbClr val="0070C0"/>
                </a:solidFill>
              </a:rPr>
              <a:t>: Üllar Alev</a:t>
            </a:r>
            <a:endParaRPr lang="en-US" sz="1400" i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C38F5F-22B1-41BC-9C0F-24448B52F846}"/>
              </a:ext>
            </a:extLst>
          </p:cNvPr>
          <p:cNvSpPr txBox="1"/>
          <p:nvPr/>
        </p:nvSpPr>
        <p:spPr>
          <a:xfrm>
            <a:off x="4461656" y="3410879"/>
            <a:ext cx="1743159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i="1" dirty="0">
                <a:sym typeface="Symbol" panose="05050102010706020507" pitchFamily="18" charset="2"/>
              </a:rPr>
              <a:t> </a:t>
            </a:r>
            <a:br>
              <a:rPr lang="et-EE" i="1" dirty="0">
                <a:sym typeface="Symbol" panose="05050102010706020507" pitchFamily="18" charset="2"/>
              </a:rPr>
            </a:br>
            <a:r>
              <a:rPr lang="et-EE" i="1" dirty="0">
                <a:sym typeface="Symbol" panose="05050102010706020507" pitchFamily="18" charset="2"/>
              </a:rPr>
              <a:t>Eemaldatavad</a:t>
            </a:r>
            <a:endParaRPr lang="en-US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C38F5F-22B1-41BC-9C0F-24448B52F846}"/>
              </a:ext>
            </a:extLst>
          </p:cNvPr>
          <p:cNvSpPr txBox="1"/>
          <p:nvPr/>
        </p:nvSpPr>
        <p:spPr>
          <a:xfrm>
            <a:off x="4461656" y="4361523"/>
            <a:ext cx="145854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t-EE" i="1" dirty="0">
                <a:sym typeface="Symbol" panose="05050102010706020507" pitchFamily="18" charset="2"/>
              </a:rPr>
              <a:t>Liimitud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516389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43</a:t>
            </a:fld>
            <a:endParaRPr lang="en-US" dirty="0"/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dirty="0"/>
              <a:t>Vale värv puitaknal</a:t>
            </a:r>
          </a:p>
        </p:txBody>
      </p:sp>
      <p:sp>
        <p:nvSpPr>
          <p:cNvPr id="13" name="Jaluse kohatäid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pic>
        <p:nvPicPr>
          <p:cNvPr id="20" name="Sisu kohatäide 19" descr="Pilt, millel on kujutatud aken, ehitis, õues&#10;&#10;Kirjeldus on genereeritud automaatselt">
            <a:extLst>
              <a:ext uri="{FF2B5EF4-FFF2-40B4-BE49-F238E27FC236}">
                <a16:creationId xmlns:a16="http://schemas.microsoft.com/office/drawing/2014/main" id="{841F1821-D0C2-3F61-744B-21276C6F0B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7" y="2390151"/>
            <a:ext cx="5049880" cy="3366587"/>
          </a:xfrm>
        </p:spPr>
      </p:pic>
      <p:pic>
        <p:nvPicPr>
          <p:cNvPr id="23" name="Sisu kohatäide 22" descr="Pilt, millel on kujutatud aken, maapind, uks, toas&#10;&#10;Kirjeldus on genereeritud automaatselt">
            <a:extLst>
              <a:ext uri="{FF2B5EF4-FFF2-40B4-BE49-F238E27FC236}">
                <a16:creationId xmlns:a16="http://schemas.microsoft.com/office/drawing/2014/main" id="{6A9E0680-0504-19F9-A2D9-B327B44B36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12" y="2390150"/>
            <a:ext cx="5049881" cy="3366587"/>
          </a:xfrm>
        </p:spPr>
      </p:pic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EDD72A7-4947-1D93-28C6-C9A514C28823}"/>
              </a:ext>
            </a:extLst>
          </p:cNvPr>
          <p:cNvSpPr txBox="1">
            <a:spLocks/>
          </p:cNvSpPr>
          <p:nvPr/>
        </p:nvSpPr>
        <p:spPr>
          <a:xfrm>
            <a:off x="838200" y="1914158"/>
            <a:ext cx="3102450" cy="388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/>
              <a:t>Teadmata vanusega aken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8F972D21-98EB-B43B-9D97-50F53200EC3A}"/>
              </a:ext>
            </a:extLst>
          </p:cNvPr>
          <p:cNvSpPr txBox="1">
            <a:spLocks/>
          </p:cNvSpPr>
          <p:nvPr/>
        </p:nvSpPr>
        <p:spPr>
          <a:xfrm>
            <a:off x="6207970" y="1747976"/>
            <a:ext cx="3953855" cy="703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/>
              <a:t>Ligi 10 a vana tuntud tootja aken</a:t>
            </a:r>
          </a:p>
        </p:txBody>
      </p:sp>
    </p:spTree>
    <p:extLst>
      <p:ext uri="{BB962C8B-B14F-4D97-AF65-F5344CB8AC3E}">
        <p14:creationId xmlns:p14="http://schemas.microsoft.com/office/powerpoint/2010/main" val="791283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dirty="0"/>
              <a:t>Vale värv puitaknal</a:t>
            </a:r>
          </a:p>
        </p:txBody>
      </p:sp>
      <p:sp>
        <p:nvSpPr>
          <p:cNvPr id="13" name="Jaluse kohatäid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pic>
        <p:nvPicPr>
          <p:cNvPr id="16" name="Sisu kohatäide 15" descr="Pilt, millel on kujutatud aken, pilv, ehitis, taevas&#10;&#10;Kirjeldus on genereeritud automaatselt">
            <a:extLst>
              <a:ext uri="{FF2B5EF4-FFF2-40B4-BE49-F238E27FC236}">
                <a16:creationId xmlns:a16="http://schemas.microsoft.com/office/drawing/2014/main" id="{EA37CB55-DC0E-E7C2-EA94-3E5E35F8C2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18" y="2346912"/>
            <a:ext cx="4859780" cy="3239853"/>
          </a:xfrm>
        </p:spPr>
      </p:pic>
      <p:pic>
        <p:nvPicPr>
          <p:cNvPr id="19" name="Sisu kohatäide 18" descr="Pilt, millel on kujutatud õues, muru, serv&#10;&#10;Kirjeldus on genereeritud automaatselt">
            <a:extLst>
              <a:ext uri="{FF2B5EF4-FFF2-40B4-BE49-F238E27FC236}">
                <a16:creationId xmlns:a16="http://schemas.microsoft.com/office/drawing/2014/main" id="{28B581FF-6B0E-FF87-9D67-3953849527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57" y="2346912"/>
            <a:ext cx="4859781" cy="3239853"/>
          </a:xfrm>
        </p:spPr>
      </p:pic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0D3EB9D-6BBF-03A6-A4DA-E259B506C83F}"/>
              </a:ext>
            </a:extLst>
          </p:cNvPr>
          <p:cNvSpPr txBox="1">
            <a:spLocks/>
          </p:cNvSpPr>
          <p:nvPr/>
        </p:nvSpPr>
        <p:spPr>
          <a:xfrm>
            <a:off x="1109221" y="1958885"/>
            <a:ext cx="4721278" cy="388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/>
              <a:t>Kohaliku väiketegija aken väljas, 3 a vana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84999EF9-AF83-B956-4986-18C4E57296AB}"/>
              </a:ext>
            </a:extLst>
          </p:cNvPr>
          <p:cNvSpPr txBox="1">
            <a:spLocks/>
          </p:cNvSpPr>
          <p:nvPr/>
        </p:nvSpPr>
        <p:spPr>
          <a:xfrm>
            <a:off x="6176472" y="1884291"/>
            <a:ext cx="3953855" cy="53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/>
              <a:t>Sama aken seest</a:t>
            </a:r>
          </a:p>
        </p:txBody>
      </p:sp>
    </p:spTree>
    <p:extLst>
      <p:ext uri="{BB962C8B-B14F-4D97-AF65-F5344CB8AC3E}">
        <p14:creationId xmlns:p14="http://schemas.microsoft.com/office/powerpoint/2010/main" val="3249598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dirty="0"/>
              <a:t>Hooldatud aken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16" y="1388921"/>
            <a:ext cx="7078423" cy="471894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1465" y="2175411"/>
            <a:ext cx="4718947" cy="3145965"/>
          </a:xfrm>
        </p:spPr>
      </p:pic>
    </p:spTree>
    <p:extLst>
      <p:ext uri="{BB962C8B-B14F-4D97-AF65-F5344CB8AC3E}">
        <p14:creationId xmlns:p14="http://schemas.microsoft.com/office/powerpoint/2010/main" val="1962812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dirty="0"/>
              <a:t>Hooldatud aken</a:t>
            </a:r>
          </a:p>
        </p:txBody>
      </p:sp>
      <p:pic>
        <p:nvPicPr>
          <p:cNvPr id="15" name="Sisu kohatäide 14" descr="Pilt, millel on kujutatud aken, ehitis, õues, aknakate&#10;&#10;Kirjeldus on genereeritud automaatselt">
            <a:extLst>
              <a:ext uri="{FF2B5EF4-FFF2-40B4-BE49-F238E27FC236}">
                <a16:creationId xmlns:a16="http://schemas.microsoft.com/office/drawing/2014/main" id="{93C650DD-93C8-7278-09A6-A15703F9CF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r="11081"/>
          <a:stretch/>
        </p:blipFill>
        <p:spPr>
          <a:xfrm rot="16200000">
            <a:off x="5982890" y="1860095"/>
            <a:ext cx="4706779" cy="3870959"/>
          </a:xfrm>
        </p:spPr>
      </p:pic>
      <p:pic>
        <p:nvPicPr>
          <p:cNvPr id="11" name="Sisu kohatäide 10" descr="Pilt, millel on kujutatud aken, ehitis, maja, armatuur&#10;&#10;Kirjeldus on genereeritud automaatselt">
            <a:extLst>
              <a:ext uri="{FF2B5EF4-FFF2-40B4-BE49-F238E27FC236}">
                <a16:creationId xmlns:a16="http://schemas.microsoft.com/office/drawing/2014/main" id="{EAFFB5B6-68D0-A445-3339-33BB23FF4C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8" r="13964"/>
          <a:stretch/>
        </p:blipFill>
        <p:spPr>
          <a:xfrm rot="5400000">
            <a:off x="1252020" y="1609783"/>
            <a:ext cx="4701405" cy="4376957"/>
          </a:xfrm>
        </p:spPr>
      </p:pic>
    </p:spTree>
    <p:extLst>
      <p:ext uri="{BB962C8B-B14F-4D97-AF65-F5344CB8AC3E}">
        <p14:creationId xmlns:p14="http://schemas.microsoft.com/office/powerpoint/2010/main" val="2339965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dirty="0"/>
              <a:t>Koopiaaken</a:t>
            </a:r>
          </a:p>
        </p:txBody>
      </p:sp>
      <p:pic>
        <p:nvPicPr>
          <p:cNvPr id="13" name="Sisu kohatäide 12" descr="Pilt, millel on kujutatud aken, ehitis, Ristkülik, õues&#10;&#10;Kirjeldus on genereeritud automaatselt">
            <a:extLst>
              <a:ext uri="{FF2B5EF4-FFF2-40B4-BE49-F238E27FC236}">
                <a16:creationId xmlns:a16="http://schemas.microsoft.com/office/drawing/2014/main" id="{B0651EFB-01DA-E34D-4DA4-F3228D7D8C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4790" y="2112028"/>
            <a:ext cx="4677002" cy="3118001"/>
          </a:xfrm>
        </p:spPr>
      </p:pic>
      <p:pic>
        <p:nvPicPr>
          <p:cNvPr id="10" name="Sisu kohatäide 9" descr="Pilt, millel on kujutatud õues, aken, ehitis&#10;&#10;Kirjeldus on genereeritud automaatselt">
            <a:extLst>
              <a:ext uri="{FF2B5EF4-FFF2-40B4-BE49-F238E27FC236}">
                <a16:creationId xmlns:a16="http://schemas.microsoft.com/office/drawing/2014/main" id="{D4B78336-4307-87F8-3278-72F1EDCDD9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6363" y="2112028"/>
            <a:ext cx="4677002" cy="3118001"/>
          </a:xfrm>
        </p:spPr>
      </p:pic>
      <p:pic>
        <p:nvPicPr>
          <p:cNvPr id="15" name="Pilt 14" descr="Pilt, millel on kujutatud aken, ehitis, aknakate, toas&#10;&#10;Kirjeldus on genereeritud automaatselt">
            <a:extLst>
              <a:ext uri="{FF2B5EF4-FFF2-40B4-BE49-F238E27FC236}">
                <a16:creationId xmlns:a16="http://schemas.microsoft.com/office/drawing/2014/main" id="{63B12256-D1C6-EA1F-02B7-8947730FB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6258" y="2112028"/>
            <a:ext cx="4677002" cy="311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6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dirty="0"/>
              <a:t>Koopiaaken</a:t>
            </a:r>
          </a:p>
        </p:txBody>
      </p:sp>
      <p:pic>
        <p:nvPicPr>
          <p:cNvPr id="12" name="Sisu kohatäide 11" descr="Pilt, millel on kujutatud aken, ehitis, õues, aknakate&#10;&#10;Kirjeldus on genereeritud automaatselt">
            <a:extLst>
              <a:ext uri="{FF2B5EF4-FFF2-40B4-BE49-F238E27FC236}">
                <a16:creationId xmlns:a16="http://schemas.microsoft.com/office/drawing/2014/main" id="{11CDA9D4-31D8-63E2-C509-5AD34E350C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2230" y="2063177"/>
            <a:ext cx="4856048" cy="3237365"/>
          </a:xfrm>
        </p:spPr>
      </p:pic>
      <p:pic>
        <p:nvPicPr>
          <p:cNvPr id="20" name="Sisu kohatäide 19" descr="Pilt, millel on kujutatud aken, ehitis, vara, aknakate&#10;&#10;Kirjeldus on genereeritud automaatselt">
            <a:extLst>
              <a:ext uri="{FF2B5EF4-FFF2-40B4-BE49-F238E27FC236}">
                <a16:creationId xmlns:a16="http://schemas.microsoft.com/office/drawing/2014/main" id="{42072EFD-AB64-2879-BD2B-E907F8F589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8426" y="2063177"/>
            <a:ext cx="4856048" cy="3237365"/>
          </a:xfrm>
        </p:spPr>
      </p:pic>
      <p:pic>
        <p:nvPicPr>
          <p:cNvPr id="22" name="Pilt 21" descr="Pilt, millel on kujutatud ehitis, tellis, müürsepatöö, aken&#10;&#10;Kirjeldus on genereeritud automaatselt">
            <a:extLst>
              <a:ext uri="{FF2B5EF4-FFF2-40B4-BE49-F238E27FC236}">
                <a16:creationId xmlns:a16="http://schemas.microsoft.com/office/drawing/2014/main" id="{8900E6DE-E4A3-06F0-03DF-B39BB42E1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94620" y="2063177"/>
            <a:ext cx="4856048" cy="323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3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u kohatäide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25048" y="1283093"/>
            <a:ext cx="5020146" cy="4770387"/>
          </a:xfrm>
        </p:spPr>
      </p:pic>
      <p:pic>
        <p:nvPicPr>
          <p:cNvPr id="9" name="Sisu kohatäide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218557" y="1273107"/>
            <a:ext cx="5041114" cy="4816508"/>
          </a:xfrm>
        </p:spPr>
      </p:pic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 dirty="0"/>
          </a:p>
        </p:txBody>
      </p:sp>
      <p:sp>
        <p:nvSpPr>
          <p:cNvPr id="7" name="Pealkiri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dirty="0"/>
              <a:t>Uued erinevad aknad samal hoonel</a:t>
            </a:r>
          </a:p>
        </p:txBody>
      </p:sp>
    </p:spTree>
    <p:extLst>
      <p:ext uri="{BB962C8B-B14F-4D97-AF65-F5344CB8AC3E}">
        <p14:creationId xmlns:p14="http://schemas.microsoft.com/office/powerpoint/2010/main" val="357140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1600806-D47A-47AE-8A97-F032373CC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215" y="1253835"/>
            <a:ext cx="4927776" cy="491836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mehaaniline tugevus ja stabiilsus</a:t>
            </a:r>
            <a:r>
              <a:rPr lang="et-EE" sz="2800" dirty="0"/>
              <a:t> ehk </a:t>
            </a:r>
            <a:r>
              <a:rPr lang="et-EE" sz="2800" dirty="0">
                <a:solidFill>
                  <a:srgbClr val="C00000"/>
                </a:solidFill>
              </a:rPr>
              <a:t>kandevõime</a:t>
            </a:r>
            <a:r>
              <a:rPr lang="en-US" sz="2800" dirty="0"/>
              <a:t>; </a:t>
            </a:r>
            <a:endParaRPr lang="et-EE" sz="2800" dirty="0"/>
          </a:p>
          <a:p>
            <a:pPr marL="457200" indent="-457200">
              <a:buFont typeface="+mj-lt"/>
              <a:buAutoNum type="arabicPeriod"/>
            </a:pPr>
            <a:r>
              <a:rPr lang="en-US" sz="2600" dirty="0" err="1"/>
              <a:t>Tuleohutus</a:t>
            </a:r>
            <a:r>
              <a:rPr lang="en-US" sz="2600" dirty="0"/>
              <a:t>; </a:t>
            </a:r>
            <a:endParaRPr lang="et-EE" sz="2600" dirty="0"/>
          </a:p>
          <a:p>
            <a:pPr marL="457200" indent="-457200">
              <a:buFont typeface="+mj-lt"/>
              <a:buAutoNum type="arabicPeriod"/>
            </a:pPr>
            <a:r>
              <a:rPr lang="et-EE" sz="2400" dirty="0"/>
              <a:t>k</a:t>
            </a:r>
            <a:r>
              <a:rPr lang="en-US" sz="2400" dirty="0"/>
              <a:t>asutusohutus</a:t>
            </a:r>
            <a:r>
              <a:rPr lang="et-EE" sz="2400" dirty="0"/>
              <a:t>,</a:t>
            </a:r>
            <a:r>
              <a:rPr lang="en-US" sz="2400" dirty="0"/>
              <a:t> tervise- ja keskkonnaohutus; </a:t>
            </a:r>
            <a:endParaRPr lang="et-EE" sz="2400" dirty="0"/>
          </a:p>
          <a:p>
            <a:pPr marL="457200" indent="-457200">
              <a:buFont typeface="+mj-lt"/>
              <a:buAutoNum type="arabicPeriod"/>
            </a:pPr>
            <a:r>
              <a:rPr lang="et-EE" sz="2200" dirty="0"/>
              <a:t>tervislik sisekliima: piisav õhuvahetus, sobiv sisetempertatuur ja –niiskus, niiskuskahjustuste vältimine, kaitse müra eest</a:t>
            </a:r>
            <a:r>
              <a:rPr lang="en-US" sz="2200" dirty="0"/>
              <a:t>; </a:t>
            </a:r>
            <a:endParaRPr lang="et-EE" sz="2200" dirty="0"/>
          </a:p>
          <a:p>
            <a:pPr marL="457200" indent="-457200">
              <a:buFont typeface="+mj-lt"/>
              <a:buAutoNum type="arabicPeriod"/>
            </a:pPr>
            <a:r>
              <a:rPr lang="et-EE" sz="2200" dirty="0"/>
              <a:t>miljöö ja arhitektuurse väärtuse säilitamine;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energiasääst ja energiatõhusus</a:t>
            </a:r>
            <a:r>
              <a:rPr lang="et-EE" dirty="0"/>
              <a:t>, kasutusmugavuse parandamine</a:t>
            </a:r>
            <a:r>
              <a:rPr lang="en-US" dirty="0"/>
              <a:t>; </a:t>
            </a:r>
            <a:endParaRPr lang="et-EE" dirty="0"/>
          </a:p>
          <a:p>
            <a:pPr marL="457200" indent="-457200">
              <a:buFont typeface="+mj-lt"/>
              <a:buAutoNum type="arabicPeriod"/>
            </a:pPr>
            <a:r>
              <a:rPr lang="et-EE" sz="1800" dirty="0"/>
              <a:t>j</a:t>
            </a:r>
            <a:r>
              <a:rPr lang="en-US" sz="1800" dirty="0" err="1"/>
              <a:t>ätkusuutlikkus</a:t>
            </a:r>
            <a:r>
              <a:rPr lang="et-EE" sz="1800" dirty="0"/>
              <a:t>.</a:t>
            </a:r>
          </a:p>
        </p:txBody>
      </p:sp>
      <p:sp>
        <p:nvSpPr>
          <p:cNvPr id="9" name="Sisu kohatäide 8"/>
          <p:cNvSpPr>
            <a:spLocks noGrp="1"/>
          </p:cNvSpPr>
          <p:nvPr>
            <p:ph sz="half" idx="2"/>
          </p:nvPr>
        </p:nvSpPr>
        <p:spPr>
          <a:xfrm>
            <a:off x="6159501" y="1172095"/>
            <a:ext cx="5112557" cy="500010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t-EE" dirty="0"/>
              <a:t>Akende vahetamisel palkhoone </a:t>
            </a:r>
            <a:r>
              <a:rPr lang="et-EE" dirty="0">
                <a:solidFill>
                  <a:srgbClr val="C00000"/>
                </a:solidFill>
              </a:rPr>
              <a:t>tenderpostid</a:t>
            </a:r>
            <a:r>
              <a:rPr lang="et-EE" dirty="0"/>
              <a:t> säilitada või avade suurendamisel paigaldada uued!</a:t>
            </a:r>
          </a:p>
          <a:p>
            <a:pPr marL="457200" indent="-457200">
              <a:buFont typeface="+mj-lt"/>
              <a:buAutoNum type="arabicPeriod"/>
            </a:pPr>
            <a:r>
              <a:rPr lang="et-EE" dirty="0"/>
              <a:t>Aken peab olema vajadusel tuletõkkeaken</a:t>
            </a:r>
          </a:p>
          <a:p>
            <a:pPr marL="457200" indent="-457200">
              <a:buFont typeface="+mj-lt"/>
              <a:buAutoNum type="arabicPeriod"/>
            </a:pPr>
            <a:r>
              <a:rPr lang="et-EE" dirty="0"/>
              <a:t>Klaas püsib raamis ja on terve, puuduvad ohtlikud servad</a:t>
            </a:r>
          </a:p>
          <a:p>
            <a:pPr marL="457200" indent="-457200">
              <a:buFont typeface="+mj-lt"/>
              <a:buAutoNum type="arabicPeriod"/>
            </a:pPr>
            <a:r>
              <a:rPr lang="et-EE" dirty="0"/>
              <a:t>Aken peab üldjuhul olema </a:t>
            </a:r>
            <a:r>
              <a:rPr lang="et-EE" dirty="0">
                <a:solidFill>
                  <a:srgbClr val="C00000"/>
                </a:solidFill>
              </a:rPr>
              <a:t>õhutihe</a:t>
            </a:r>
            <a:r>
              <a:rPr lang="et-EE" dirty="0"/>
              <a:t>, et olla samal ajal ka müra takistav ja vältida niiskuskahjustusi (kondensaadi vältimine)</a:t>
            </a:r>
          </a:p>
          <a:p>
            <a:pPr marL="457200" indent="-457200">
              <a:buFont typeface="+mj-lt"/>
              <a:buAutoNum type="arabicPeriod"/>
            </a:pPr>
            <a:r>
              <a:rPr lang="et-EE" dirty="0"/>
              <a:t>Aken peab sobituma hoone arhitektuuriga kokku, sobiva lahenduse koostab arhitekt</a:t>
            </a:r>
          </a:p>
          <a:p>
            <a:pPr marL="457200" indent="-457200">
              <a:buFont typeface="+mj-lt"/>
              <a:buAutoNum type="arabicPeriod"/>
            </a:pPr>
            <a:r>
              <a:rPr lang="et-EE" dirty="0"/>
              <a:t>Aken peab olema õhutihe ja hea soojapidavusega (tihendid, pakettklaas jne)</a:t>
            </a:r>
          </a:p>
          <a:p>
            <a:pPr marL="457200" indent="-457200">
              <a:buFont typeface="+mj-lt"/>
              <a:buAutoNum type="arabicPeriod"/>
            </a:pPr>
            <a:r>
              <a:rPr lang="et-EE" dirty="0"/>
              <a:t>Puitakent saab remontida ja taaskasutada.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799B9743-3ED8-43C1-9E43-4B02E55EF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7093053-E7B0-41A8-95F6-32EF3D84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8" name="Slaidinumbri kohatä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C568C4F0-67DA-4C9B-AB39-769C747D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Prioriteedid hoone renoveerimisel – aknad?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38F5F-22B1-41BC-9C0F-24448B52F846}"/>
              </a:ext>
            </a:extLst>
          </p:cNvPr>
          <p:cNvSpPr txBox="1"/>
          <p:nvPr/>
        </p:nvSpPr>
        <p:spPr>
          <a:xfrm>
            <a:off x="1067024" y="5947167"/>
            <a:ext cx="8585675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400" i="1" dirty="0">
                <a:solidFill>
                  <a:srgbClr val="0070C0"/>
                </a:solidFill>
              </a:rPr>
              <a:t>Eesti eluasemefondi puitkorterelamute ehitustehniline seisukord ning prognoositav eluiga</a:t>
            </a:r>
            <a:r>
              <a:rPr lang="en-US" sz="1400" i="1" dirty="0">
                <a:solidFill>
                  <a:srgbClr val="0070C0"/>
                </a:solidFill>
              </a:rPr>
              <a:t>. </a:t>
            </a:r>
            <a:r>
              <a:rPr lang="et-EE" sz="1400" i="1" dirty="0">
                <a:solidFill>
                  <a:srgbClr val="0070C0"/>
                </a:solidFill>
              </a:rPr>
              <a:t>2011</a:t>
            </a:r>
            <a:r>
              <a:rPr lang="en-US" sz="1400" i="1" dirty="0">
                <a:solidFill>
                  <a:srgbClr val="0070C0"/>
                </a:solidFill>
              </a:rPr>
              <a:t>.</a:t>
            </a:r>
            <a:r>
              <a:rPr lang="et-EE" sz="1400" i="1" dirty="0">
                <a:solidFill>
                  <a:srgbClr val="0070C0"/>
                </a:solidFill>
              </a:rPr>
              <a:t>  lk 209 </a:t>
            </a:r>
            <a:r>
              <a:rPr lang="et-EE" sz="1400" i="1" dirty="0">
                <a:solidFill>
                  <a:srgbClr val="0070C0"/>
                </a:solidFill>
                <a:sym typeface="Symbol" panose="05050102010706020507" pitchFamily="18" charset="2"/>
              </a:rPr>
              <a:t></a:t>
            </a:r>
            <a:endParaRPr lang="en-US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79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Akende muutumine ajas, soojustamine</a:t>
            </a: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51359"/>
            <a:ext cx="2815277" cy="2145771"/>
          </a:xfrm>
          <a:prstGeom prst="rect">
            <a:avLst/>
          </a:prstGeom>
        </p:spPr>
      </p:pic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199" y="1982027"/>
            <a:ext cx="201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/>
              <a:t>2003 (Rita Tamm)</a:t>
            </a:r>
          </a:p>
        </p:txBody>
      </p:sp>
      <p:pic>
        <p:nvPicPr>
          <p:cNvPr id="9" name="Pilt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3980" y="2351358"/>
            <a:ext cx="3844107" cy="25945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73980" y="1982026"/>
            <a:ext cx="194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/>
              <a:t>2014 (Keidi Saks)</a:t>
            </a:r>
          </a:p>
        </p:txBody>
      </p:sp>
      <p:pic>
        <p:nvPicPr>
          <p:cNvPr id="11" name="Pilt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8590" y="2351358"/>
            <a:ext cx="3516844" cy="25945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56162" y="1982026"/>
            <a:ext cx="188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/>
              <a:t>2018 (Üllar Alev)</a:t>
            </a:r>
          </a:p>
        </p:txBody>
      </p:sp>
    </p:spTree>
    <p:extLst>
      <p:ext uri="{BB962C8B-B14F-4D97-AF65-F5344CB8AC3E}">
        <p14:creationId xmlns:p14="http://schemas.microsoft.com/office/powerpoint/2010/main" val="3458448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ealkiri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Läbi mõtlemata soojustamine</a:t>
            </a:r>
          </a:p>
        </p:txBody>
      </p:sp>
      <p:pic>
        <p:nvPicPr>
          <p:cNvPr id="18" name="Sisu kohatäide 17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111" y="1747155"/>
            <a:ext cx="4489981" cy="2771490"/>
          </a:xfrm>
        </p:spPr>
      </p:pic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 dirty="0"/>
          </a:p>
        </p:txBody>
      </p:sp>
      <p:sp>
        <p:nvSpPr>
          <p:cNvPr id="15" name="Teksti kohatäide 12"/>
          <p:cNvSpPr txBox="1">
            <a:spLocks/>
          </p:cNvSpPr>
          <p:nvPr/>
        </p:nvSpPr>
        <p:spPr>
          <a:xfrm>
            <a:off x="1095167" y="4691766"/>
            <a:ext cx="7930934" cy="1487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chemeClr val="tx1"/>
                </a:solidFill>
              </a:rPr>
              <a:t>Uus soojustus ja vooder vana peal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chemeClr val="tx1"/>
                </a:solidFill>
              </a:rPr>
              <a:t>Piirdeliistud lohakad ja ebatüüpilised Eesti arhitektuuritraditsioonis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chemeClr val="tx1"/>
                </a:solidFill>
              </a:rPr>
              <a:t>Räästakast vormistamata, plastaknad</a:t>
            </a:r>
          </a:p>
          <a:p>
            <a:endParaRPr lang="et-EE" dirty="0">
              <a:solidFill>
                <a:schemeClr val="tx1"/>
              </a:solidFill>
            </a:endParaRPr>
          </a:p>
        </p:txBody>
      </p:sp>
      <p:pic>
        <p:nvPicPr>
          <p:cNvPr id="25" name="Pilt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42262" y="2210298"/>
            <a:ext cx="2790754" cy="18544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17" y="1742142"/>
            <a:ext cx="3730850" cy="27981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3317" y="1372809"/>
            <a:ext cx="1846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/>
              <a:t>2003 (Rita Tamm)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72772" y="1340076"/>
            <a:ext cx="188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/>
              <a:t>2018 (Üllar Alev)</a:t>
            </a:r>
          </a:p>
        </p:txBody>
      </p:sp>
    </p:spTree>
    <p:extLst>
      <p:ext uri="{BB962C8B-B14F-4D97-AF65-F5344CB8AC3E}">
        <p14:creationId xmlns:p14="http://schemas.microsoft.com/office/powerpoint/2010/main" val="3204082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u kohatäide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428" y="1659219"/>
            <a:ext cx="5101244" cy="2495001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164" y="1659219"/>
            <a:ext cx="5093836" cy="2495001"/>
          </a:xfrm>
        </p:spPr>
      </p:pic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52</a:t>
            </a:fld>
            <a:endParaRPr lang="en-US" dirty="0"/>
          </a:p>
        </p:txBody>
      </p:sp>
      <p:sp>
        <p:nvSpPr>
          <p:cNvPr id="12" name="Pealkiri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dirty="0"/>
              <a:t>Puudub ühtne lahendus</a:t>
            </a:r>
          </a:p>
        </p:txBody>
      </p:sp>
      <p:pic>
        <p:nvPicPr>
          <p:cNvPr id="14" name="Pilt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597" y="4255213"/>
            <a:ext cx="4434200" cy="1798123"/>
          </a:xfrm>
          <a:prstGeom prst="rect">
            <a:avLst/>
          </a:prstGeom>
        </p:spPr>
      </p:pic>
      <p:sp>
        <p:nvSpPr>
          <p:cNvPr id="15" name="Teksti kohatäide 12"/>
          <p:cNvSpPr txBox="1">
            <a:spLocks/>
          </p:cNvSpPr>
          <p:nvPr/>
        </p:nvSpPr>
        <p:spPr>
          <a:xfrm>
            <a:off x="1002164" y="4354437"/>
            <a:ext cx="3923713" cy="891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chemeClr val="tx1"/>
                </a:solidFill>
              </a:rPr>
              <a:t>Aknaid juhuslikult vahetatud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>
                <a:solidFill>
                  <a:schemeClr val="tx1"/>
                </a:solidFill>
              </a:rPr>
              <a:t>Plast ja puit segamini</a:t>
            </a:r>
          </a:p>
          <a:p>
            <a:endParaRPr lang="et-EE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2164" y="1270721"/>
            <a:ext cx="201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/>
              <a:t>2003 (Rita Tamm)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2556" y="1270721"/>
            <a:ext cx="188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/>
              <a:t>2018 (Üllar Alev)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91797" y="5641515"/>
            <a:ext cx="188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/>
              <a:t>2018 (Üllar Alev)</a:t>
            </a:r>
          </a:p>
        </p:txBody>
      </p:sp>
    </p:spTree>
    <p:extLst>
      <p:ext uri="{BB962C8B-B14F-4D97-AF65-F5344CB8AC3E}">
        <p14:creationId xmlns:p14="http://schemas.microsoft.com/office/powerpoint/2010/main" val="2621184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su kohatäide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60486" y="1318740"/>
            <a:ext cx="3230179" cy="2005667"/>
          </a:xfrm>
        </p:spPr>
      </p:pic>
      <p:sp>
        <p:nvSpPr>
          <p:cNvPr id="13" name="Teksti kohatäide 12"/>
          <p:cNvSpPr>
            <a:spLocks noGrp="1"/>
          </p:cNvSpPr>
          <p:nvPr>
            <p:ph sz="half" idx="2"/>
          </p:nvPr>
        </p:nvSpPr>
        <p:spPr>
          <a:xfrm>
            <a:off x="969314" y="3903930"/>
            <a:ext cx="4089445" cy="93570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/>
              <a:t>Aknaid juhuslikult vahetatud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/>
              <a:t>Plast ja puit segamini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 dirty="0"/>
              <a:t>Piirdeliistud ja veelauad puudu</a:t>
            </a:r>
          </a:p>
          <a:p>
            <a:endParaRPr lang="et-EE" dirty="0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53</a:t>
            </a:fld>
            <a:endParaRPr lang="en-US" dirty="0"/>
          </a:p>
        </p:txBody>
      </p:sp>
      <p:sp>
        <p:nvSpPr>
          <p:cNvPr id="12" name="Pealkiri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dirty="0"/>
              <a:t>Puudub ühtne lahendus</a:t>
            </a: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25" y="1318740"/>
            <a:ext cx="3501691" cy="2326856"/>
          </a:xfrm>
          <a:prstGeom prst="rect">
            <a:avLst/>
          </a:prstGeom>
        </p:spPr>
      </p:pic>
      <p:pic>
        <p:nvPicPr>
          <p:cNvPr id="9" name="Pilt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486" y="3509058"/>
            <a:ext cx="3217025" cy="2137697"/>
          </a:xfrm>
          <a:prstGeom prst="rect">
            <a:avLst/>
          </a:prstGeom>
        </p:spPr>
      </p:pic>
      <p:pic>
        <p:nvPicPr>
          <p:cNvPr id="10" name="Pilt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13869" y="1606246"/>
            <a:ext cx="3765448" cy="31904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9225" y="4974378"/>
            <a:ext cx="2163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600" i="1" dirty="0">
                <a:solidFill>
                  <a:srgbClr val="0070C0"/>
                </a:solidFill>
              </a:rPr>
              <a:t>Fotod: Üllar Alev, 2018</a:t>
            </a:r>
          </a:p>
        </p:txBody>
      </p:sp>
    </p:spTree>
    <p:extLst>
      <p:ext uri="{BB962C8B-B14F-4D97-AF65-F5344CB8AC3E}">
        <p14:creationId xmlns:p14="http://schemas.microsoft.com/office/powerpoint/2010/main" val="1352827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54</a:t>
            </a:fld>
            <a:endParaRPr lang="en-US" dirty="0"/>
          </a:p>
        </p:txBody>
      </p:sp>
      <p:sp>
        <p:nvSpPr>
          <p:cNvPr id="12" name="Pealkiri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dirty="0"/>
              <a:t>Tööde kvaliteet!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5152864"/>
            <a:ext cx="2063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600" i="1" dirty="0">
                <a:solidFill>
                  <a:srgbClr val="0070C0"/>
                </a:solidFill>
              </a:rPr>
              <a:t>Fotod: Üllar Alev, 2020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8" t="11267" b="12604"/>
          <a:stretch/>
        </p:blipFill>
        <p:spPr>
          <a:xfrm rot="16200000">
            <a:off x="-121828" y="1766787"/>
            <a:ext cx="4351032" cy="2247087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69" t="8903" r="12139" b="6007"/>
          <a:stretch/>
        </p:blipFill>
        <p:spPr>
          <a:xfrm rot="16200000">
            <a:off x="8185922" y="1176218"/>
            <a:ext cx="3472158" cy="2633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290"/>
          <a:stretch/>
        </p:blipFill>
        <p:spPr>
          <a:xfrm>
            <a:off x="3269176" y="4310507"/>
            <a:ext cx="4269460" cy="19272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10" b="-2"/>
          <a:stretch/>
        </p:blipFill>
        <p:spPr>
          <a:xfrm>
            <a:off x="7599776" y="4299626"/>
            <a:ext cx="3638961" cy="19381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095" y="1192515"/>
            <a:ext cx="4524305" cy="301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818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alkiri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Aknaraami veenina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6935" y="6272784"/>
            <a:ext cx="2163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600" i="1" dirty="0">
                <a:solidFill>
                  <a:srgbClr val="0070C0"/>
                </a:solidFill>
              </a:rPr>
              <a:t>Fotod: Üllar Alev, 2018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3" y="1963888"/>
            <a:ext cx="5068465" cy="3378977"/>
          </a:xfrm>
        </p:spPr>
      </p:pic>
      <p:sp>
        <p:nvSpPr>
          <p:cNvPr id="12" name="Sisu kohatäide 2"/>
          <p:cNvSpPr txBox="1">
            <a:spLocks/>
          </p:cNvSpPr>
          <p:nvPr/>
        </p:nvSpPr>
        <p:spPr>
          <a:xfrm>
            <a:off x="925871" y="5407769"/>
            <a:ext cx="10427929" cy="7691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2600" dirty="0"/>
              <a:t>Lisatud veenina mädaneb; raamiga ühes tükis veenina vastupidavam	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661" y="1963887"/>
            <a:ext cx="5068466" cy="337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530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alkiri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Akna veelaud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6935" y="6272784"/>
            <a:ext cx="2163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600" i="1" dirty="0">
                <a:solidFill>
                  <a:srgbClr val="0070C0"/>
                </a:solidFill>
              </a:rPr>
              <a:t>Fotod: Üllar Alev,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551"/>
          <a:stretch/>
        </p:blipFill>
        <p:spPr>
          <a:xfrm>
            <a:off x="998639" y="1253720"/>
            <a:ext cx="5051517" cy="2170416"/>
          </a:xfrm>
          <a:prstGeom prst="rect">
            <a:avLst/>
          </a:prstGeom>
        </p:spPr>
      </p:pic>
      <p:sp>
        <p:nvSpPr>
          <p:cNvPr id="12" name="Sisu kohatäide 2"/>
          <p:cNvSpPr txBox="1">
            <a:spLocks/>
          </p:cNvSpPr>
          <p:nvPr/>
        </p:nvSpPr>
        <p:spPr>
          <a:xfrm>
            <a:off x="998639" y="4079266"/>
            <a:ext cx="5051517" cy="19227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600" dirty="0"/>
              <a:t>Puuduv või valesti paigaldatud veelaud </a:t>
            </a:r>
            <a:r>
              <a:rPr lang="et-EE" sz="2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t-EE" sz="2600" dirty="0"/>
              <a:t>mäda sein	</a:t>
            </a:r>
          </a:p>
          <a:p>
            <a:r>
              <a:rPr lang="et-EE" sz="2600" dirty="0"/>
              <a:t>Piirdeliistu ja veepleki vahel peab olema pilu</a:t>
            </a:r>
          </a:p>
          <a:p>
            <a:pPr>
              <a:buFont typeface="Symbol" panose="05050102010706020507" pitchFamily="18" charset="2"/>
              <a:buChar char="®"/>
            </a:pPr>
            <a:endParaRPr lang="et-EE" sz="26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663"/>
          <a:stretch/>
        </p:blipFill>
        <p:spPr>
          <a:xfrm>
            <a:off x="6210595" y="1253720"/>
            <a:ext cx="4764070" cy="2170416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367"/>
          <a:stretch/>
        </p:blipFill>
        <p:spPr>
          <a:xfrm>
            <a:off x="6210595" y="3489041"/>
            <a:ext cx="4764070" cy="20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021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alkiri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Valesti paigaldatud aknalaud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6935" y="6272784"/>
            <a:ext cx="2163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600" i="1" dirty="0">
                <a:solidFill>
                  <a:srgbClr val="0070C0"/>
                </a:solidFill>
              </a:rPr>
              <a:t>Fotod: Üllar Alev, 2018</a:t>
            </a:r>
          </a:p>
        </p:txBody>
      </p:sp>
      <p:sp>
        <p:nvSpPr>
          <p:cNvPr id="12" name="Sisu kohatäide 2"/>
          <p:cNvSpPr txBox="1">
            <a:spLocks/>
          </p:cNvSpPr>
          <p:nvPr/>
        </p:nvSpPr>
        <p:spPr>
          <a:xfrm>
            <a:off x="998639" y="4961106"/>
            <a:ext cx="5051517" cy="104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2600" dirty="0"/>
              <a:t>Puuduv või valesti paigaldatud veelaud </a:t>
            </a:r>
            <a:r>
              <a:rPr lang="et-EE" sz="2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t-EE" sz="2600" dirty="0"/>
              <a:t>mäda sein	</a:t>
            </a:r>
          </a:p>
          <a:p>
            <a:pPr marL="0" indent="0">
              <a:buNone/>
            </a:pPr>
            <a:endParaRPr lang="et-EE" sz="2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409" y="1378145"/>
            <a:ext cx="5290459" cy="334668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33100" y="1786620"/>
            <a:ext cx="4691914" cy="38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998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Sobimatu veeplekk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58</a:t>
            </a:fld>
            <a:endParaRPr lang="en-US" dirty="0"/>
          </a:p>
        </p:txBody>
      </p:sp>
      <p:pic>
        <p:nvPicPr>
          <p:cNvPr id="7" name="Pilt 6" descr="Pilt, millel on kujutatud aken, ehitis, aknakate, puit&#10;&#10;Kirjeldus on genereeritud automaatselt">
            <a:extLst>
              <a:ext uri="{FF2B5EF4-FFF2-40B4-BE49-F238E27FC236}">
                <a16:creationId xmlns:a16="http://schemas.microsoft.com/office/drawing/2014/main" id="{FE0510CA-6854-174D-5BA3-F2B863483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r="7145"/>
          <a:stretch/>
        </p:blipFill>
        <p:spPr bwMode="auto">
          <a:xfrm>
            <a:off x="922020" y="1432535"/>
            <a:ext cx="2369820" cy="19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564B52CE-ECA4-76A7-7E08-5A8D58395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1" t="40543"/>
          <a:stretch/>
        </p:blipFill>
        <p:spPr bwMode="auto">
          <a:xfrm rot="16200000">
            <a:off x="3249981" y="1536435"/>
            <a:ext cx="1916430" cy="17118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613B53A9-6ABF-ADD4-F989-0B7DCE2223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2" r="28344" b="8407"/>
          <a:stretch/>
        </p:blipFill>
        <p:spPr bwMode="auto">
          <a:xfrm rot="16200000">
            <a:off x="3512869" y="3826510"/>
            <a:ext cx="2879725" cy="2084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B3F843E7-98C9-743E-FB5B-C69D49B622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 r="26643" b="9506"/>
          <a:stretch/>
        </p:blipFill>
        <p:spPr bwMode="auto">
          <a:xfrm>
            <a:off x="922020" y="3429000"/>
            <a:ext cx="2879090" cy="2867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lt 13">
            <a:extLst>
              <a:ext uri="{FF2B5EF4-FFF2-40B4-BE49-F238E27FC236}">
                <a16:creationId xmlns:a16="http://schemas.microsoft.com/office/drawing/2014/main" id="{7F744542-4D27-0874-8AA9-D792354FFB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59" y="1434121"/>
            <a:ext cx="2879725" cy="19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1D05909D-5D5B-5DFB-0CDD-A264B08748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1" r="15781"/>
          <a:stretch/>
        </p:blipFill>
        <p:spPr bwMode="auto">
          <a:xfrm>
            <a:off x="6076019" y="3388647"/>
            <a:ext cx="2072641" cy="289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lt 16" descr="Pilt, millel on kujutatud ehitis, õues, vara, aken&#10;&#10;Kirjeldus on genereeritud automaatselt">
            <a:extLst>
              <a:ext uri="{FF2B5EF4-FFF2-40B4-BE49-F238E27FC236}">
                <a16:creationId xmlns:a16="http://schemas.microsoft.com/office/drawing/2014/main" id="{A890519C-E7F0-898B-CC06-75F7992DE6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19958" r="17050" b="27570"/>
          <a:stretch/>
        </p:blipFill>
        <p:spPr>
          <a:xfrm>
            <a:off x="8387709" y="704088"/>
            <a:ext cx="2840301" cy="1456894"/>
          </a:xfrm>
          <a:prstGeom prst="rect">
            <a:avLst/>
          </a:prstGeom>
        </p:spPr>
      </p:pic>
      <p:pic>
        <p:nvPicPr>
          <p:cNvPr id="19" name="Pilt 18" descr="Pilt, millel on kujutatud ehitis, aken, õues, armatuur&#10;&#10;Kirjeldus on genereeritud automaatselt">
            <a:extLst>
              <a:ext uri="{FF2B5EF4-FFF2-40B4-BE49-F238E27FC236}">
                <a16:creationId xmlns:a16="http://schemas.microsoft.com/office/drawing/2014/main" id="{340A0D1A-DA9F-B6F8-EA14-FC2D2075F7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36403" r="13559" b="19501"/>
          <a:stretch/>
        </p:blipFill>
        <p:spPr>
          <a:xfrm>
            <a:off x="8387709" y="2218298"/>
            <a:ext cx="2838927" cy="1081831"/>
          </a:xfrm>
          <a:prstGeom prst="rect">
            <a:avLst/>
          </a:prstGeom>
        </p:spPr>
      </p:pic>
      <p:pic>
        <p:nvPicPr>
          <p:cNvPr id="21" name="Pilt 20" descr="Pilt, millel on kujutatud aken, ehitis, õues, vara&#10;&#10;Kirjeldus on genereeritud automaatselt">
            <a:extLst>
              <a:ext uri="{FF2B5EF4-FFF2-40B4-BE49-F238E27FC236}">
                <a16:creationId xmlns:a16="http://schemas.microsoft.com/office/drawing/2014/main" id="{664F48CD-57C1-4954-F7B6-56EED712EE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6"/>
          <a:stretch/>
        </p:blipFill>
        <p:spPr>
          <a:xfrm rot="16200000">
            <a:off x="7917755" y="3767198"/>
            <a:ext cx="2879170" cy="214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966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Puuduv akna veeplekk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59</a:t>
            </a:fld>
            <a:endParaRPr lang="en-US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CAFDAB0C-3471-0875-564D-79570BAD1E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6176" r="9101" b="5775"/>
          <a:stretch/>
        </p:blipFill>
        <p:spPr bwMode="auto">
          <a:xfrm>
            <a:off x="990989" y="1416896"/>
            <a:ext cx="2879090" cy="2257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A86AB40C-5C99-BBD1-17D1-72668432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 t="7127" r="10013"/>
          <a:stretch/>
        </p:blipFill>
        <p:spPr bwMode="auto">
          <a:xfrm>
            <a:off x="990989" y="3747609"/>
            <a:ext cx="2879090" cy="226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70F1D371-8EF5-9132-3E02-6719F1C46A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20" y="1416896"/>
            <a:ext cx="2879725" cy="19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189ED8B6-1B5A-E2F9-E4F0-CB68C08EB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7" y="1420070"/>
            <a:ext cx="2879725" cy="19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lt 16" descr="Pilt, millel on kujutatud aken, ehitis, õues, vara&#10;&#10;Kirjeldus on genereeritud automaatselt">
            <a:extLst>
              <a:ext uri="{FF2B5EF4-FFF2-40B4-BE49-F238E27FC236}">
                <a16:creationId xmlns:a16="http://schemas.microsoft.com/office/drawing/2014/main" id="{6C78568A-EF11-884E-6850-DD3D5EC6B6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5203" r="15387" b="16636"/>
          <a:stretch/>
        </p:blipFill>
        <p:spPr>
          <a:xfrm>
            <a:off x="3947120" y="3746056"/>
            <a:ext cx="3738073" cy="2266880"/>
          </a:xfrm>
          <a:prstGeom prst="rect">
            <a:avLst/>
          </a:prstGeom>
        </p:spPr>
      </p:pic>
      <p:pic>
        <p:nvPicPr>
          <p:cNvPr id="19" name="Pilt 18" descr="Pilt, millel on kujutatud aken, õues, Plank, vara&#10;&#10;Kirjeldus on genereeritud automaatselt">
            <a:extLst>
              <a:ext uri="{FF2B5EF4-FFF2-40B4-BE49-F238E27FC236}">
                <a16:creationId xmlns:a16="http://schemas.microsoft.com/office/drawing/2014/main" id="{E63372B9-E67D-DF39-CCA6-2F5EEF30F9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91" y="3750854"/>
            <a:ext cx="3400320" cy="22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4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1928A6-7F79-4217-8C8A-5E2EEA0C7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Akna restaureerimine ja energiatõhusus</a:t>
            </a:r>
            <a:endParaRPr lang="en-US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D7894D5-8B32-4E29-B7B1-A7FD195C1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902" y="1404851"/>
            <a:ext cx="10234494" cy="477211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t-EE" dirty="0"/>
              <a:t>Vanadel maamajadel vähem aknapinda (väiksemad aknad), seega vanade akende asendamisel parimate uutega on saadav sääst 4-5% suurusjärgus.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dirty="0"/>
              <a:t>Verandad on ajalooliselt olnud jahedamad ruumid, seega suur aknapind talvel ei mõjuta oluliselt küttekulu, kui ajalooline kasutus jätkub. Oluline on hoopis verandaukse soojapidavus.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dirty="0"/>
              <a:t>Uutel akendel on alati raami/lengi soojapidavus kehvem kui klaasiosal, seega tasub minimeerida lengi osakaalu aknast ja valida vähima soojusläbivusega klaaspakett.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t-EE" dirty="0"/>
              <a:t>Akna tihendamine vähendab toas akna lähedal tuuletõmmet, seega paraneb soojuslik mugavus. </a:t>
            </a:r>
          </a:p>
          <a:p>
            <a:pPr marL="0" indent="0">
              <a:buNone/>
            </a:pPr>
            <a:br>
              <a:rPr lang="et-EE" dirty="0"/>
            </a:br>
            <a:r>
              <a:rPr lang="et-EE" dirty="0"/>
              <a:t>Kui soovida senist mugavustaset säilitada ja vähendada õhu liikumist ruumis, saame akende tihendamisega langetada toatemperatuuri ja vähem kütta. </a:t>
            </a:r>
            <a:br>
              <a:rPr lang="et-EE" dirty="0"/>
            </a:br>
            <a:r>
              <a:rPr lang="et-EE" dirty="0"/>
              <a:t>1</a:t>
            </a:r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t-EE" dirty="0"/>
              <a:t>C kraadi võrra sisetemperatuuri langetamine säästab umbes 5% hoone energiakuludelt.</a:t>
            </a:r>
          </a:p>
          <a:p>
            <a:endParaRPr lang="en-US" dirty="0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C8A8BF21-35F8-47D9-946F-8B4F017C3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F534CEC-DFE8-40F9-B7AE-F6A13BFA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8" name="Slaidinumbri kohatä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Puuduvad piirdeliistud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60</a:t>
            </a:fld>
            <a:endParaRPr lang="en-US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8F86AF50-F9E1-701B-1FC3-B9F7B6EA5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57" y="1310896"/>
            <a:ext cx="2879725" cy="19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5A2964E3-813F-D18F-D51A-88337E64E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72934" y="3781163"/>
            <a:ext cx="2879725" cy="19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17037239-E083-BEBA-23F2-B48534407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35050"/>
          <a:stretch/>
        </p:blipFill>
        <p:spPr bwMode="auto">
          <a:xfrm>
            <a:off x="8199614" y="4245805"/>
            <a:ext cx="1148697" cy="19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lt 12" descr="Pilt, millel on kujutatud õues, ehitis, aken, vara&#10;&#10;Kirjeldus on genereeritud automaatselt">
            <a:extLst>
              <a:ext uri="{FF2B5EF4-FFF2-40B4-BE49-F238E27FC236}">
                <a16:creationId xmlns:a16="http://schemas.microsoft.com/office/drawing/2014/main" id="{E253FDD3-08A0-E867-F983-C867D9B3E2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75" y="1310896"/>
            <a:ext cx="4316049" cy="2877366"/>
          </a:xfrm>
          <a:prstGeom prst="rect">
            <a:avLst/>
          </a:prstGeom>
        </p:spPr>
      </p:pic>
      <p:pic>
        <p:nvPicPr>
          <p:cNvPr id="15" name="Pilt 14" descr="Pilt, millel on kujutatud aken, ehitis, armatuur, vara&#10;&#10;Kirjeldus on genereeritud automaatselt">
            <a:extLst>
              <a:ext uri="{FF2B5EF4-FFF2-40B4-BE49-F238E27FC236}">
                <a16:creationId xmlns:a16="http://schemas.microsoft.com/office/drawing/2014/main" id="{106E1C66-C557-D17C-3D05-EE7E7B07EB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11814" r="7847" b="8822"/>
          <a:stretch/>
        </p:blipFill>
        <p:spPr>
          <a:xfrm>
            <a:off x="3839439" y="1313619"/>
            <a:ext cx="2460806" cy="1916882"/>
          </a:xfrm>
          <a:prstGeom prst="rect">
            <a:avLst/>
          </a:prstGeom>
        </p:spPr>
      </p:pic>
      <p:pic>
        <p:nvPicPr>
          <p:cNvPr id="17" name="Pilt 16" descr="Pilt, millel on kujutatud aken, ehitis, Ristkülik, õues&#10;&#10;Kirjeldus on genereeritud automaatselt">
            <a:extLst>
              <a:ext uri="{FF2B5EF4-FFF2-40B4-BE49-F238E27FC236}">
                <a16:creationId xmlns:a16="http://schemas.microsoft.com/office/drawing/2014/main" id="{6F2EDBB2-D5BF-E195-2E05-8FB5F20923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/>
          <a:stretch/>
        </p:blipFill>
        <p:spPr>
          <a:xfrm rot="16200000">
            <a:off x="555891" y="3662286"/>
            <a:ext cx="2893241" cy="2143842"/>
          </a:xfrm>
          <a:prstGeom prst="rect">
            <a:avLst/>
          </a:prstGeom>
        </p:spPr>
      </p:pic>
      <p:pic>
        <p:nvPicPr>
          <p:cNvPr id="19" name="Pilt 18" descr="Pilt, millel on kujutatud õues, vara, aken, puu&#10;&#10;Kirjeldus on genereeritud automaatselt">
            <a:extLst>
              <a:ext uri="{FF2B5EF4-FFF2-40B4-BE49-F238E27FC236}">
                <a16:creationId xmlns:a16="http://schemas.microsoft.com/office/drawing/2014/main" id="{E841EC5B-AB86-C35D-3980-60AEE86F8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3" t="32399" r="17962" b="22991"/>
          <a:stretch/>
        </p:blipFill>
        <p:spPr>
          <a:xfrm>
            <a:off x="5151160" y="4263947"/>
            <a:ext cx="2918157" cy="1916881"/>
          </a:xfrm>
          <a:prstGeom prst="rect">
            <a:avLst/>
          </a:prstGeom>
        </p:spPr>
      </p:pic>
      <p:pic>
        <p:nvPicPr>
          <p:cNvPr id="21" name="Pilt 20" descr="Pilt, millel on kujutatud ehitis, aken, armatuur, toas&#10;&#10;Kirjeldus on genereeritud automaatselt">
            <a:extLst>
              <a:ext uri="{FF2B5EF4-FFF2-40B4-BE49-F238E27FC236}">
                <a16:creationId xmlns:a16="http://schemas.microsoft.com/office/drawing/2014/main" id="{2A618F6B-B6EA-7404-03CC-3831A44C7E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56106" y="4568309"/>
            <a:ext cx="1935022" cy="129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595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Puuduvad piirdeliistud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61</a:t>
            </a:fld>
            <a:endParaRPr lang="en-US" dirty="0"/>
          </a:p>
        </p:txBody>
      </p:sp>
      <p:pic>
        <p:nvPicPr>
          <p:cNvPr id="9" name="Pilt 8" descr="Pilt, millel on kujutatud aken, ehitis, puit, õues&#10;&#10;Kirjeldus on genereeritud automaatselt">
            <a:extLst>
              <a:ext uri="{FF2B5EF4-FFF2-40B4-BE49-F238E27FC236}">
                <a16:creationId xmlns:a16="http://schemas.microsoft.com/office/drawing/2014/main" id="{2F7306E0-07C5-A642-FA6B-2BA97AE17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425" y="1762531"/>
            <a:ext cx="2514600" cy="1676400"/>
          </a:xfrm>
          <a:prstGeom prst="rect">
            <a:avLst/>
          </a:prstGeom>
        </p:spPr>
      </p:pic>
      <p:pic>
        <p:nvPicPr>
          <p:cNvPr id="12" name="Pilt 11" descr="Pilt, millel on kujutatud ehitis, aken, õues, vara&#10;&#10;Kirjeldus on genereeritud automaatselt">
            <a:extLst>
              <a:ext uri="{FF2B5EF4-FFF2-40B4-BE49-F238E27FC236}">
                <a16:creationId xmlns:a16="http://schemas.microsoft.com/office/drawing/2014/main" id="{4DF32E72-A0E2-6577-0614-6B18F3897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51" y="1343430"/>
            <a:ext cx="3771902" cy="2514601"/>
          </a:xfrm>
          <a:prstGeom prst="rect">
            <a:avLst/>
          </a:prstGeom>
        </p:spPr>
      </p:pic>
      <p:pic>
        <p:nvPicPr>
          <p:cNvPr id="16" name="Pilt 15" descr="Pilt, millel on kujutatud ehitis, aken, vara, õues&#10;&#10;Kirjeldus on genereeritud automaatselt">
            <a:extLst>
              <a:ext uri="{FF2B5EF4-FFF2-40B4-BE49-F238E27FC236}">
                <a16:creationId xmlns:a16="http://schemas.microsoft.com/office/drawing/2014/main" id="{7FE78806-5519-6EBF-F6E4-842314C6C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3" t="23925" r="18045" b="9251"/>
          <a:stretch/>
        </p:blipFill>
        <p:spPr>
          <a:xfrm>
            <a:off x="1015525" y="3973370"/>
            <a:ext cx="2488251" cy="2250148"/>
          </a:xfrm>
          <a:prstGeom prst="rect">
            <a:avLst/>
          </a:prstGeom>
        </p:spPr>
      </p:pic>
      <p:pic>
        <p:nvPicPr>
          <p:cNvPr id="20" name="Pilt 19" descr="Pilt, millel on kujutatud ehitis, aken, õues, lill&#10;&#10;Kirjeldus on genereeritud automaatselt">
            <a:extLst>
              <a:ext uri="{FF2B5EF4-FFF2-40B4-BE49-F238E27FC236}">
                <a16:creationId xmlns:a16="http://schemas.microsoft.com/office/drawing/2014/main" id="{35F39067-01CA-68BE-FE95-96796E197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11" y="3974557"/>
            <a:ext cx="3375223" cy="2250148"/>
          </a:xfrm>
          <a:prstGeom prst="rect">
            <a:avLst/>
          </a:prstGeom>
        </p:spPr>
      </p:pic>
      <p:pic>
        <p:nvPicPr>
          <p:cNvPr id="23" name="Pilt 22" descr="Pilt, millel on kujutatud ehitis, aken, õues, vara&#10;&#10;Kirjeldus on genereeritud automaatselt">
            <a:extLst>
              <a:ext uri="{FF2B5EF4-FFF2-40B4-BE49-F238E27FC236}">
                <a16:creationId xmlns:a16="http://schemas.microsoft.com/office/drawing/2014/main" id="{DBC9F13A-70F9-8667-52ED-6C9B22552C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6588" y="1762532"/>
            <a:ext cx="2514602" cy="1676401"/>
          </a:xfrm>
          <a:prstGeom prst="rect">
            <a:avLst/>
          </a:prstGeom>
        </p:spPr>
      </p:pic>
      <p:pic>
        <p:nvPicPr>
          <p:cNvPr id="25" name="Pilt 24">
            <a:extLst>
              <a:ext uri="{FF2B5EF4-FFF2-40B4-BE49-F238E27FC236}">
                <a16:creationId xmlns:a16="http://schemas.microsoft.com/office/drawing/2014/main" id="{2E523BD9-0D71-B07E-7E8B-929CF9C282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r="20022"/>
          <a:stretch/>
        </p:blipFill>
        <p:spPr>
          <a:xfrm rot="16200000">
            <a:off x="8543992" y="1398288"/>
            <a:ext cx="2514601" cy="2404886"/>
          </a:xfrm>
          <a:prstGeom prst="rect">
            <a:avLst/>
          </a:prstGeom>
        </p:spPr>
      </p:pic>
      <p:pic>
        <p:nvPicPr>
          <p:cNvPr id="27" name="Pilt 26" descr="Pilt, millel on kujutatud aken, ehitis, puit, Ristkülik&#10;&#10;Kirjeldus on genereeritud automaatselt">
            <a:extLst>
              <a:ext uri="{FF2B5EF4-FFF2-40B4-BE49-F238E27FC236}">
                <a16:creationId xmlns:a16="http://schemas.microsoft.com/office/drawing/2014/main" id="{3807B0EE-A0F3-0343-F016-96627B3887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r="10481"/>
          <a:stretch/>
        </p:blipFill>
        <p:spPr>
          <a:xfrm rot="16200000">
            <a:off x="7076109" y="4055199"/>
            <a:ext cx="2252503" cy="2084133"/>
          </a:xfrm>
          <a:prstGeom prst="rect">
            <a:avLst/>
          </a:prstGeom>
        </p:spPr>
      </p:pic>
      <p:pic>
        <p:nvPicPr>
          <p:cNvPr id="29" name="Pilt 28" descr="Pilt, millel on kujutatud aken, ehitis, aknakate, maja&#10;&#10;Kirjeldus on genereeritud automaatselt">
            <a:extLst>
              <a:ext uri="{FF2B5EF4-FFF2-40B4-BE49-F238E27FC236}">
                <a16:creationId xmlns:a16="http://schemas.microsoft.com/office/drawing/2014/main" id="{A070E00D-8880-D29D-F408-F9367A1046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 r="28917"/>
          <a:stretch/>
        </p:blipFill>
        <p:spPr>
          <a:xfrm>
            <a:off x="9322749" y="3971011"/>
            <a:ext cx="1760226" cy="225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418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dirty="0"/>
              <a:t>Välisseina</a:t>
            </a:r>
            <a:r>
              <a:rPr lang="et-EE" dirty="0"/>
              <a:t> kahjustuse näide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495" y="1343608"/>
            <a:ext cx="5982509" cy="482859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t-EE" dirty="0"/>
              <a:t>Välissein</a:t>
            </a:r>
            <a:r>
              <a:rPr lang="sv-SE" dirty="0"/>
              <a:t>t</a:t>
            </a:r>
            <a:r>
              <a:rPr lang="et-EE" dirty="0"/>
              <a:t>es esineb niiskuskahjustusi sageli akende ümber</a:t>
            </a:r>
            <a:endParaRPr lang="sv-SE" dirty="0"/>
          </a:p>
          <a:p>
            <a:pPr eaLnBrk="1" hangingPunct="1">
              <a:defRPr/>
            </a:pPr>
            <a:r>
              <a:rPr lang="et-EE" dirty="0"/>
              <a:t>Kõige sagedamini on kahjustunud aknalaua all olev palk, kuna puudulike aknaplekkide korral valgub vihmavesi aknalt otse sellele pa</a:t>
            </a:r>
            <a:r>
              <a:rPr lang="sv-SE" dirty="0"/>
              <a:t>l</a:t>
            </a:r>
            <a:r>
              <a:rPr lang="et-EE" dirty="0"/>
              <a:t>gile. 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4308" y="3864407"/>
            <a:ext cx="1565697" cy="2238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3211" y="3864407"/>
            <a:ext cx="2886079" cy="2229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25535" y="3919665"/>
            <a:ext cx="2243384" cy="2132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250674" y="1690302"/>
            <a:ext cx="2740142" cy="1277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255" y="3864407"/>
            <a:ext cx="1841332" cy="2243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004" y="1744669"/>
            <a:ext cx="2940953" cy="1954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412" y="3864405"/>
            <a:ext cx="1346270" cy="2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418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lt 17" descr="Pilt, millel on kujutatud ehitis, õues, aken, taevas&#10;&#10;Kirjeldus on genereeritud automaatselt">
            <a:extLst>
              <a:ext uri="{FF2B5EF4-FFF2-40B4-BE49-F238E27FC236}">
                <a16:creationId xmlns:a16="http://schemas.microsoft.com/office/drawing/2014/main" id="{C8989AE5-D9E1-7358-C9A4-58E8797C9B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18361" b="15123"/>
          <a:stretch/>
        </p:blipFill>
        <p:spPr bwMode="auto">
          <a:xfrm>
            <a:off x="7672223" y="3008440"/>
            <a:ext cx="3340439" cy="1585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Ajaloolise hoonega sobimatu jaotusega aknad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63</a:t>
            </a:fld>
            <a:endParaRPr lang="en-US" dirty="0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49313AD8-2A31-046B-9516-21F1929837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b="14153"/>
          <a:stretch/>
        </p:blipFill>
        <p:spPr bwMode="auto">
          <a:xfrm>
            <a:off x="1068398" y="1365650"/>
            <a:ext cx="3728490" cy="1936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C563BA4E-EC7F-A6C8-8B8D-93456E7FB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8339" y="3860173"/>
            <a:ext cx="2879725" cy="19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C11EEFC2-736C-9C67-8E81-31AEB7D6B4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909686" y="1661636"/>
            <a:ext cx="2678979" cy="1632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lt 14" descr="Pilt, millel on kujutatud ehitis, aken, õues, vara&#10;&#10;Kirjeldus on genereeritud automaatselt">
            <a:extLst>
              <a:ext uri="{FF2B5EF4-FFF2-40B4-BE49-F238E27FC236}">
                <a16:creationId xmlns:a16="http://schemas.microsoft.com/office/drawing/2014/main" id="{3B886E3C-FE23-9AF9-28D8-7C7D151E6A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1" r="3067" b="15874"/>
          <a:stretch/>
        </p:blipFill>
        <p:spPr bwMode="auto">
          <a:xfrm>
            <a:off x="7672484" y="1290932"/>
            <a:ext cx="3340178" cy="16362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lt 18" descr="Pilt, millel on kujutatud ehitis, õues, pilv, taevas&#10;&#10;Kirjeldus on genereeritud automaatselt">
            <a:extLst>
              <a:ext uri="{FF2B5EF4-FFF2-40B4-BE49-F238E27FC236}">
                <a16:creationId xmlns:a16="http://schemas.microsoft.com/office/drawing/2014/main" id="{D793D2C8-74B3-EBCC-E952-0E8820AA01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12405" r="2735" b="19675"/>
          <a:stretch/>
        </p:blipFill>
        <p:spPr bwMode="auto">
          <a:xfrm>
            <a:off x="7834525" y="4666979"/>
            <a:ext cx="3178137" cy="15876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lt 19">
            <a:extLst>
              <a:ext uri="{FF2B5EF4-FFF2-40B4-BE49-F238E27FC236}">
                <a16:creationId xmlns:a16="http://schemas.microsoft.com/office/drawing/2014/main" id="{A518CE2A-36BF-7E5C-50C6-276356DD19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5" r="9510" b="22265"/>
          <a:stretch/>
        </p:blipFill>
        <p:spPr bwMode="auto">
          <a:xfrm rot="16200000">
            <a:off x="4715051" y="3784488"/>
            <a:ext cx="2879725" cy="2088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lt 21" descr="Pilt, millel on kujutatud aken, puu, ehitis, õues&#10;&#10;Kirjeldus on genereeritud automaatselt">
            <a:extLst>
              <a:ext uri="{FF2B5EF4-FFF2-40B4-BE49-F238E27FC236}">
                <a16:creationId xmlns:a16="http://schemas.microsoft.com/office/drawing/2014/main" id="{FD642A43-C9A1-3D0C-A24A-B388EF77A0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8381" y="3867024"/>
            <a:ext cx="2881900" cy="192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621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Uus plastaken vanas lengis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64</a:t>
            </a:fld>
            <a:endParaRPr lang="en-US" dirty="0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4747281F-1E53-307F-EF42-1340FF395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101" y="2330969"/>
            <a:ext cx="4319270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9D5CDF56-EC9F-737C-0148-D0629C03C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00531" y="2330969"/>
            <a:ext cx="4319270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lt 18" descr="Pilt, millel on kujutatud ehitis, aken, aknakate, õues&#10;&#10;Kirjeldus on genereeritud automaatselt">
            <a:extLst>
              <a:ext uri="{FF2B5EF4-FFF2-40B4-BE49-F238E27FC236}">
                <a16:creationId xmlns:a16="http://schemas.microsoft.com/office/drawing/2014/main" id="{7A0E4A88-7F1F-564F-1E41-61B7AFF74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1801" y="2331127"/>
            <a:ext cx="4319589" cy="287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546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Erinevad aknad samal hoonel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65</a:t>
            </a:fld>
            <a:endParaRPr lang="en-US" dirty="0"/>
          </a:p>
        </p:txBody>
      </p:sp>
      <p:pic>
        <p:nvPicPr>
          <p:cNvPr id="3" name="Pilt 2" descr="Pilt, millel on kujutatud ehitis, õues, katus, Maamaja&#10;&#10;Kirjeldus on genereeritud automaatselt">
            <a:extLst>
              <a:ext uri="{FF2B5EF4-FFF2-40B4-BE49-F238E27FC236}">
                <a16:creationId xmlns:a16="http://schemas.microsoft.com/office/drawing/2014/main" id="{1A9AD36F-3B0D-4BEC-8441-E522727F6A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7" b="23768"/>
          <a:stretch/>
        </p:blipFill>
        <p:spPr bwMode="auto">
          <a:xfrm>
            <a:off x="1229274" y="1659685"/>
            <a:ext cx="3398134" cy="139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60AC301B-FFB0-079A-ECC0-7816B5B81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74" y="3161681"/>
            <a:ext cx="3398134" cy="226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lt 9" descr="Pilt, millel on kujutatud õues, ehitis, taevas, vara&#10;&#10;Kirjeldus on genereeritud automaatselt">
            <a:extLst>
              <a:ext uri="{FF2B5EF4-FFF2-40B4-BE49-F238E27FC236}">
                <a16:creationId xmlns:a16="http://schemas.microsoft.com/office/drawing/2014/main" id="{6C64ABD7-93E4-598F-2EE6-C42A1A6EF6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9" b="23086"/>
          <a:stretch/>
        </p:blipFill>
        <p:spPr bwMode="auto">
          <a:xfrm>
            <a:off x="4780155" y="3428180"/>
            <a:ext cx="5759450" cy="2400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2D488239-F9D9-3A9E-E25C-FADABD4F02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11673" b="10817"/>
          <a:stretch/>
        </p:blipFill>
        <p:spPr bwMode="auto">
          <a:xfrm>
            <a:off x="4780155" y="1659685"/>
            <a:ext cx="2879725" cy="1537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81753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Roostetavad metallosad, irdunud prosspulgad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66</a:t>
            </a:fld>
            <a:endParaRPr lang="en-US" dirty="0"/>
          </a:p>
        </p:txBody>
      </p:sp>
      <p:pic>
        <p:nvPicPr>
          <p:cNvPr id="3" name="Pilt 2" descr="Pilt, millel on kujutatud aken, ehitis, toas, maja&#10;&#10;Kirjeldus on genereeritud automaatselt">
            <a:extLst>
              <a:ext uri="{FF2B5EF4-FFF2-40B4-BE49-F238E27FC236}">
                <a16:creationId xmlns:a16="http://schemas.microsoft.com/office/drawing/2014/main" id="{06EA1F7D-19FF-FAB3-6313-4CE207BBE9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r="6085"/>
          <a:stretch/>
        </p:blipFill>
        <p:spPr bwMode="auto">
          <a:xfrm rot="16200000">
            <a:off x="519252" y="1862030"/>
            <a:ext cx="4821748" cy="3811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F4F40502-2FEA-98D5-2682-DC82DF3C8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0" b="12173"/>
          <a:stretch/>
        </p:blipFill>
        <p:spPr bwMode="auto">
          <a:xfrm>
            <a:off x="5023605" y="1356995"/>
            <a:ext cx="2879725" cy="2072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43033421-2C67-C946-1D8A-E09DEFB0CA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41322" y="2149640"/>
            <a:ext cx="4835136" cy="3223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04C01325-C539-2B43-3EAB-815D4CBE73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8" r="6374"/>
          <a:stretch/>
        </p:blipFill>
        <p:spPr bwMode="auto">
          <a:xfrm>
            <a:off x="5023604" y="3587944"/>
            <a:ext cx="2879725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93039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Aukus aknad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67</a:t>
            </a:fld>
            <a:endParaRPr lang="en-US" dirty="0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5B6DB823-65ED-FBC0-244E-0503EDADAE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t="30350" r="12681" b="14553"/>
          <a:stretch/>
        </p:blipFill>
        <p:spPr bwMode="auto">
          <a:xfrm>
            <a:off x="1018754" y="1343608"/>
            <a:ext cx="2879725" cy="1841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0EEC05C9-8927-A951-1E52-6D1A97D29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t="3473" r="28522" b="7674"/>
          <a:stretch/>
        </p:blipFill>
        <p:spPr bwMode="auto">
          <a:xfrm>
            <a:off x="1018754" y="3264434"/>
            <a:ext cx="2702560" cy="2879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4B092E53-4324-1B0F-8500-B6322D72F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40084" y="3744494"/>
            <a:ext cx="2879725" cy="191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lt 13" descr="Pilt, millel on kujutatud kapp, toas, tisleritöö, riiul&#10;&#10;Kirjeldus on genereeritud automaatselt">
            <a:extLst>
              <a:ext uri="{FF2B5EF4-FFF2-40B4-BE49-F238E27FC236}">
                <a16:creationId xmlns:a16="http://schemas.microsoft.com/office/drawing/2014/main" id="{428415EB-B3DA-C691-BA1B-9CDF5BA27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8679" y="3744650"/>
            <a:ext cx="2879410" cy="1919607"/>
          </a:xfrm>
          <a:prstGeom prst="rect">
            <a:avLst/>
          </a:prstGeom>
        </p:spPr>
      </p:pic>
      <p:pic>
        <p:nvPicPr>
          <p:cNvPr id="16" name="Pilt 15" descr="Pilt, millel on kujutatud aed, Plank, sein, puit&#10;&#10;Kirjeldus on genereeritud automaatselt">
            <a:extLst>
              <a:ext uri="{FF2B5EF4-FFF2-40B4-BE49-F238E27FC236}">
                <a16:creationId xmlns:a16="http://schemas.microsoft.com/office/drawing/2014/main" id="{D8B10D85-AA88-1BFF-14FD-ABB5818445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t="47865" r="16737" b="10725"/>
          <a:stretch/>
        </p:blipFill>
        <p:spPr>
          <a:xfrm rot="16200000">
            <a:off x="6946805" y="4174646"/>
            <a:ext cx="2879727" cy="1059300"/>
          </a:xfrm>
          <a:prstGeom prst="rect">
            <a:avLst/>
          </a:prstGeom>
        </p:spPr>
      </p:pic>
      <p:pic>
        <p:nvPicPr>
          <p:cNvPr id="18" name="Pilt 17" descr="Pilt, millel on kujutatud aken, ehitis, aknakate, maja&#10;&#10;Kirjeldus on genereeritud automaatselt">
            <a:extLst>
              <a:ext uri="{FF2B5EF4-FFF2-40B4-BE49-F238E27FC236}">
                <a16:creationId xmlns:a16="http://schemas.microsoft.com/office/drawing/2014/main" id="{28D0B489-91A8-4FFD-F51F-A2A3BA50CF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5262" y="3744717"/>
            <a:ext cx="2879330" cy="1919553"/>
          </a:xfrm>
          <a:prstGeom prst="rect">
            <a:avLst/>
          </a:prstGeom>
        </p:spPr>
      </p:pic>
      <p:pic>
        <p:nvPicPr>
          <p:cNvPr id="19" name="Sisu kohatäide 9">
            <a:extLst>
              <a:ext uri="{FF2B5EF4-FFF2-40B4-BE49-F238E27FC236}">
                <a16:creationId xmlns:a16="http://schemas.microsoft.com/office/drawing/2014/main" id="{71550473-99CA-59B8-1492-83738A74D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38710" y="1652524"/>
            <a:ext cx="1841498" cy="1223666"/>
          </a:xfrm>
        </p:spPr>
      </p:pic>
      <p:pic>
        <p:nvPicPr>
          <p:cNvPr id="20" name="Pilt 19">
            <a:extLst>
              <a:ext uri="{FF2B5EF4-FFF2-40B4-BE49-F238E27FC236}">
                <a16:creationId xmlns:a16="http://schemas.microsoft.com/office/drawing/2014/main" id="{056A0A1E-37BA-7474-DEA3-322AF858A2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1343607"/>
            <a:ext cx="3268904" cy="184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309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Arusaamatu akna lahendus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68</a:t>
            </a:fld>
            <a:endParaRPr lang="en-US" dirty="0"/>
          </a:p>
        </p:txBody>
      </p:sp>
      <p:pic>
        <p:nvPicPr>
          <p:cNvPr id="8" name="Pilt 7" descr="Pilt, millel on kujutatud aken, ehitis, õues, vara&#10;&#10;Kirjeldus on genereeritud automaatselt">
            <a:extLst>
              <a:ext uri="{FF2B5EF4-FFF2-40B4-BE49-F238E27FC236}">
                <a16:creationId xmlns:a16="http://schemas.microsoft.com/office/drawing/2014/main" id="{7DA02854-118F-2854-FE1B-C5AEBE524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r="16606"/>
          <a:stretch/>
        </p:blipFill>
        <p:spPr>
          <a:xfrm>
            <a:off x="1094043" y="1290268"/>
            <a:ext cx="2784537" cy="2383564"/>
          </a:xfrm>
          <a:prstGeom prst="rect">
            <a:avLst/>
          </a:prstGeom>
        </p:spPr>
      </p:pic>
      <p:pic>
        <p:nvPicPr>
          <p:cNvPr id="11" name="Pilt 10" descr="Pilt, millel on kujutatud aken, Ristkülik, õues, riiul&#10;&#10;Kirjeldus on genereeritud automaatselt">
            <a:extLst>
              <a:ext uri="{FF2B5EF4-FFF2-40B4-BE49-F238E27FC236}">
                <a16:creationId xmlns:a16="http://schemas.microsoft.com/office/drawing/2014/main" id="{0F2B3797-3934-E37E-E07A-96809C245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5978" y="3041807"/>
            <a:ext cx="3818052" cy="2545369"/>
          </a:xfrm>
          <a:prstGeom prst="rect">
            <a:avLst/>
          </a:prstGeom>
        </p:spPr>
      </p:pic>
      <p:pic>
        <p:nvPicPr>
          <p:cNvPr id="14" name="Pilt 13" descr="Pilt, millel on kujutatud aken, ehitis, puit, armatuur&#10;&#10;Kirjeldus on genereeritud automaatselt">
            <a:extLst>
              <a:ext uri="{FF2B5EF4-FFF2-40B4-BE49-F238E27FC236}">
                <a16:creationId xmlns:a16="http://schemas.microsoft.com/office/drawing/2014/main" id="{AD8BE863-DEE9-C439-7D11-7D3BAAC4F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2814" y="3041806"/>
            <a:ext cx="3818053" cy="2545369"/>
          </a:xfrm>
          <a:prstGeom prst="rect">
            <a:avLst/>
          </a:prstGeom>
        </p:spPr>
      </p:pic>
      <p:pic>
        <p:nvPicPr>
          <p:cNvPr id="16" name="Pilt 15" descr="Pilt, millel on kujutatud õues, taevas, vara, Viimistlusmaterjal&#10;&#10;Kirjeldus on genereeritud automaatselt">
            <a:extLst>
              <a:ext uri="{FF2B5EF4-FFF2-40B4-BE49-F238E27FC236}">
                <a16:creationId xmlns:a16="http://schemas.microsoft.com/office/drawing/2014/main" id="{54D2DAB8-0391-3802-27A3-CFE64C7469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43" y="3745645"/>
            <a:ext cx="3716809" cy="247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311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KOKKUVÕTE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t-EE" altLang="et-EE" dirty="0"/>
              <a:t>Aknad määravad olulise osa hoone arhitektuursest välimusest. Akende vahetamisel lähtuda hoone ehitusajale iseloomulikust aknatüübist (materjal, profiilid, jaotus, metallmanused).</a:t>
            </a:r>
          </a:p>
          <a:p>
            <a:r>
              <a:rPr lang="et-EE" altLang="et-EE" dirty="0"/>
              <a:t>Aknad vajavad igal aastal kontrolli ja puhastamist ning perioodilist värvimist. </a:t>
            </a:r>
            <a:br>
              <a:rPr lang="et-EE" altLang="et-EE" dirty="0"/>
            </a:br>
            <a:r>
              <a:rPr lang="et-EE" altLang="et-EE" dirty="0"/>
              <a:t>Kõige pikaajalisemalt ja paremini on end tõestanud linaõlivärv.</a:t>
            </a:r>
          </a:p>
          <a:p>
            <a:r>
              <a:rPr lang="et-EE" altLang="et-EE" dirty="0"/>
              <a:t>Akna </a:t>
            </a:r>
            <a:r>
              <a:rPr lang="et-EE" altLang="et-EE" dirty="0" err="1"/>
              <a:t>õhupidavus</a:t>
            </a:r>
            <a:r>
              <a:rPr lang="et-EE" altLang="et-EE" dirty="0"/>
              <a:t> ja soojapidavus ei sõltu akna materjalist (puit või PVC).</a:t>
            </a:r>
          </a:p>
          <a:p>
            <a:r>
              <a:rPr lang="et-EE" altLang="et-EE" dirty="0"/>
              <a:t>Puitakna soojapidavuse tõstmine on kõige väiksema kulu ja muutustega võimalik sisemisele raamile klaaspaketi lisamisega. Vajalik sisemise raami tihendamine.</a:t>
            </a:r>
          </a:p>
          <a:p>
            <a:r>
              <a:rPr lang="et-EE" altLang="et-EE" dirty="0"/>
              <a:t>Akent vahetades/paigaldades tuleb vältida seinte kahjustamist (tenderpostide eemaldamine) ja tagada seinte ilmastikukindlus (piirdeliistude, veelaudade ja –plekkide paigaldus).</a:t>
            </a:r>
          </a:p>
          <a:p>
            <a:r>
              <a:rPr lang="et-EE" altLang="et-EE" dirty="0"/>
              <a:t>Kõige paremini säilib hoone, mida </a:t>
            </a:r>
            <a:r>
              <a:rPr lang="et-EE" altLang="et-EE" b="1" dirty="0">
                <a:solidFill>
                  <a:srgbClr val="C00000"/>
                </a:solidFill>
              </a:rPr>
              <a:t>kasutatakse ja hooldatakse</a:t>
            </a:r>
            <a:r>
              <a:rPr lang="et-EE" altLang="et-EE" dirty="0"/>
              <a:t>.</a:t>
            </a:r>
          </a:p>
          <a:p>
            <a:r>
              <a:rPr lang="et-EE" altLang="et-EE" dirty="0"/>
              <a:t>Energia säästmine üksi pole vanas majas tasuv, ...</a:t>
            </a:r>
            <a:br>
              <a:rPr lang="et-EE" altLang="et-EE" dirty="0"/>
            </a:br>
            <a:r>
              <a:rPr lang="et-EE" altLang="et-EE" dirty="0"/>
              <a:t>kuid </a:t>
            </a:r>
            <a:r>
              <a:rPr lang="et-EE" altLang="et-EE" b="1" dirty="0">
                <a:solidFill>
                  <a:srgbClr val="C00000"/>
                </a:solidFill>
              </a:rPr>
              <a:t>mugava keskkonna </a:t>
            </a:r>
            <a:r>
              <a:rPr lang="et-EE" altLang="et-EE" dirty="0"/>
              <a:t>loomine on esmatähtis</a:t>
            </a:r>
          </a:p>
          <a:p>
            <a:endParaRPr lang="et-EE" altLang="et-EE" dirty="0"/>
          </a:p>
          <a:p>
            <a:endParaRPr lang="et-E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Spetsialistilt spetsialistile: Ajaloolised aknad renoveerimislaines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0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Akna õhupidavuse hindamine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290" y="1343608"/>
            <a:ext cx="4370462" cy="1699843"/>
          </a:xfrm>
          <a:prstGeom prst="rect">
            <a:avLst/>
          </a:prstGeom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63555072"/>
              </p:ext>
            </p:extLst>
          </p:nvPr>
        </p:nvGraphicFramePr>
        <p:xfrm>
          <a:off x="7396958" y="1524053"/>
          <a:ext cx="3368079" cy="12291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4557">
                  <a:extLst>
                    <a:ext uri="{9D8B030D-6E8A-4147-A177-3AD203B41FA5}">
                      <a16:colId xmlns:a16="http://schemas.microsoft.com/office/drawing/2014/main" val="3788456681"/>
                    </a:ext>
                  </a:extLst>
                </a:gridCol>
                <a:gridCol w="1283522">
                  <a:extLst>
                    <a:ext uri="{9D8B030D-6E8A-4147-A177-3AD203B41FA5}">
                      <a16:colId xmlns:a16="http://schemas.microsoft.com/office/drawing/2014/main" val="1062740726"/>
                    </a:ext>
                  </a:extLst>
                </a:gridCol>
              </a:tblGrid>
              <a:tr h="40619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Temperatuuri suhteline alanemine</a:t>
                      </a:r>
                      <a:endParaRPr lang="et-E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936532"/>
                  </a:ext>
                </a:extLst>
              </a:tr>
              <a:tr h="2212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Δt, Sp1</a:t>
                      </a:r>
                      <a:endParaRPr lang="et-E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56%</a:t>
                      </a:r>
                      <a:endParaRPr lang="et-E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15599"/>
                  </a:ext>
                </a:extLst>
              </a:tr>
              <a:tr h="2212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Δt, Sp2</a:t>
                      </a:r>
                      <a:endParaRPr lang="et-E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57%</a:t>
                      </a:r>
                      <a:endParaRPr lang="et-E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83157469"/>
                  </a:ext>
                </a:extLst>
              </a:tr>
              <a:tr h="2212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Δt, Sp3</a:t>
                      </a:r>
                      <a:endParaRPr lang="et-EE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81%</a:t>
                      </a:r>
                      <a:endParaRPr lang="et-E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5246051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1" t="2580" r="7282" b="6050"/>
          <a:stretch/>
        </p:blipFill>
        <p:spPr>
          <a:xfrm>
            <a:off x="1105468" y="3138984"/>
            <a:ext cx="4367283" cy="2810879"/>
          </a:xfrm>
          <a:prstGeom prst="rect">
            <a:avLst/>
          </a:prstGeom>
        </p:spPr>
      </p:pic>
      <p:pic>
        <p:nvPicPr>
          <p:cNvPr id="1026" name="Picture 2" descr="DSC02927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0641" y="2812498"/>
            <a:ext cx="4247625" cy="309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485256" y="3138984"/>
            <a:ext cx="11528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t-EE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</a:t>
            </a:r>
            <a:endParaRPr lang="et-E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t-E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Termopilt</a:t>
            </a:r>
            <a:endParaRPr lang="et-E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t-EE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alarõhuga </a:t>
            </a:r>
            <a:br>
              <a:rPr lang="et-EE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t-EE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-50 </a:t>
            </a:r>
            <a:r>
              <a:rPr lang="et-EE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</a:t>
            </a:r>
            <a:endParaRPr lang="et-E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5256" y="1262640"/>
            <a:ext cx="14991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t-EE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</a:t>
            </a:r>
            <a:endParaRPr lang="et-E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t-E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Termopilt</a:t>
            </a:r>
            <a:endParaRPr lang="et-E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t-EE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tavaolukorras </a:t>
            </a:r>
            <a:br>
              <a:rPr lang="et-EE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t-EE" b="1" dirty="0"/>
              <a:t>±0 </a:t>
            </a:r>
            <a:r>
              <a:rPr lang="et-EE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</a:t>
            </a:r>
            <a:endParaRPr lang="et-EE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431BFDDE-54C2-D7C3-4EAC-7AB214A30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D7BB422E-7E50-8FB0-CF23-9D5AA65B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A2C98614-27DD-CAB7-1DFD-4DB61C50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67206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19799" y="634482"/>
            <a:ext cx="5333999" cy="709126"/>
          </a:xfrm>
        </p:spPr>
        <p:txBody>
          <a:bodyPr>
            <a:normAutofit/>
          </a:bodyPr>
          <a:lstStyle/>
          <a:p>
            <a:r>
              <a:rPr lang="et-EE" sz="4000" cap="none" dirty="0"/>
              <a:t>Akna </a:t>
            </a:r>
            <a:r>
              <a:rPr lang="et-EE" sz="4000" cap="none" dirty="0" err="1"/>
              <a:t>õhupidavus</a:t>
            </a:r>
            <a:endParaRPr lang="et-EE" sz="4000" cap="non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43" y="660215"/>
            <a:ext cx="5181600" cy="4040447"/>
          </a:xfrm>
        </p:spPr>
      </p:pic>
      <p:sp>
        <p:nvSpPr>
          <p:cNvPr id="3" name="Sisu kohatäide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t-EE" sz="2600" dirty="0"/>
              <a:t>Aknalengi ja seina vahe </a:t>
            </a:r>
            <a:r>
              <a:rPr lang="et-EE" sz="2600" dirty="0">
                <a:sym typeface="Symbol" panose="05050102010706020507" pitchFamily="18" charset="2"/>
              </a:rPr>
              <a:t></a:t>
            </a:r>
            <a:r>
              <a:rPr lang="et-EE" sz="2600" dirty="0"/>
              <a:t> takk/vaht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600" dirty="0"/>
              <a:t>Aknalengi ja -raami vahe </a:t>
            </a:r>
            <a:r>
              <a:rPr lang="et-EE" sz="2600" dirty="0">
                <a:sym typeface="Symbol" panose="05050102010706020507" pitchFamily="18" charset="2"/>
              </a:rPr>
              <a:t></a:t>
            </a:r>
            <a:r>
              <a:rPr lang="et-EE" sz="2600" dirty="0"/>
              <a:t> tihendid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2600" dirty="0"/>
              <a:t>Aknaklaaside ümbert </a:t>
            </a:r>
            <a:r>
              <a:rPr lang="et-EE" sz="2600" dirty="0">
                <a:sym typeface="Symbol" panose="05050102010706020507" pitchFamily="18" charset="2"/>
              </a:rPr>
              <a:t></a:t>
            </a:r>
            <a:r>
              <a:rPr lang="et-EE" sz="2600" dirty="0"/>
              <a:t> kitt/silikoon</a:t>
            </a:r>
          </a:p>
          <a:p>
            <a:endParaRPr lang="et-EE" dirty="0"/>
          </a:p>
          <a:p>
            <a:r>
              <a:rPr lang="et-EE" sz="2400" dirty="0"/>
              <a:t>Sisemine tihend võimalikult hea ja seda tuleb vajadusel vahetada</a:t>
            </a:r>
          </a:p>
          <a:p>
            <a:r>
              <a:rPr lang="et-EE" sz="2400" dirty="0"/>
              <a:t>Välimisel raamil võib olla tihend, kuid peavad olema all ja üleval tihendi katkestused õhuvahetuse tagamiseks raamide vahel</a:t>
            </a:r>
            <a:endParaRPr lang="et-EE" dirty="0"/>
          </a:p>
          <a:p>
            <a:endParaRPr lang="et-EE" dirty="0"/>
          </a:p>
        </p:txBody>
      </p:sp>
      <p:sp>
        <p:nvSpPr>
          <p:cNvPr id="14" name="TextBox 13"/>
          <p:cNvSpPr txBox="1"/>
          <p:nvPr/>
        </p:nvSpPr>
        <p:spPr>
          <a:xfrm>
            <a:off x="1391613" y="57773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1391613" y="937471"/>
            <a:ext cx="273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1391765" y="3424464"/>
            <a:ext cx="273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3" name="Freeform 22"/>
          <p:cNvSpPr/>
          <p:nvPr/>
        </p:nvSpPr>
        <p:spPr>
          <a:xfrm>
            <a:off x="1665027" y="956898"/>
            <a:ext cx="1228298" cy="180628"/>
          </a:xfrm>
          <a:custGeom>
            <a:avLst/>
            <a:gdLst>
              <a:gd name="connsiteX0" fmla="*/ 0 w 1228298"/>
              <a:gd name="connsiteY0" fmla="*/ 83310 h 180628"/>
              <a:gd name="connsiteX1" fmla="*/ 163773 w 1228298"/>
              <a:gd name="connsiteY1" fmla="*/ 15071 h 180628"/>
              <a:gd name="connsiteX2" fmla="*/ 382137 w 1228298"/>
              <a:gd name="connsiteY2" fmla="*/ 15071 h 180628"/>
              <a:gd name="connsiteX3" fmla="*/ 545910 w 1228298"/>
              <a:gd name="connsiteY3" fmla="*/ 178844 h 180628"/>
              <a:gd name="connsiteX4" fmla="*/ 832513 w 1228298"/>
              <a:gd name="connsiteY4" fmla="*/ 96957 h 180628"/>
              <a:gd name="connsiteX5" fmla="*/ 887104 w 1228298"/>
              <a:gd name="connsiteY5" fmla="*/ 15071 h 180628"/>
              <a:gd name="connsiteX6" fmla="*/ 1146412 w 1228298"/>
              <a:gd name="connsiteY6" fmla="*/ 56014 h 180628"/>
              <a:gd name="connsiteX7" fmla="*/ 1228298 w 1228298"/>
              <a:gd name="connsiteY7" fmla="*/ 178844 h 18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8298" h="180628">
                <a:moveTo>
                  <a:pt x="0" y="83310"/>
                </a:moveTo>
                <a:cubicBezTo>
                  <a:pt x="50042" y="54877"/>
                  <a:pt x="100084" y="26444"/>
                  <a:pt x="163773" y="15071"/>
                </a:cubicBezTo>
                <a:cubicBezTo>
                  <a:pt x="227462" y="3698"/>
                  <a:pt x="318448" y="-12224"/>
                  <a:pt x="382137" y="15071"/>
                </a:cubicBezTo>
                <a:cubicBezTo>
                  <a:pt x="445826" y="42366"/>
                  <a:pt x="470847" y="165196"/>
                  <a:pt x="545910" y="178844"/>
                </a:cubicBezTo>
                <a:cubicBezTo>
                  <a:pt x="620973" y="192492"/>
                  <a:pt x="775647" y="124252"/>
                  <a:pt x="832513" y="96957"/>
                </a:cubicBezTo>
                <a:cubicBezTo>
                  <a:pt x="889379" y="69662"/>
                  <a:pt x="834788" y="21895"/>
                  <a:pt x="887104" y="15071"/>
                </a:cubicBezTo>
                <a:cubicBezTo>
                  <a:pt x="939420" y="8247"/>
                  <a:pt x="1089546" y="28719"/>
                  <a:pt x="1146412" y="56014"/>
                </a:cubicBezTo>
                <a:cubicBezTo>
                  <a:pt x="1203278" y="83309"/>
                  <a:pt x="1228298" y="178844"/>
                  <a:pt x="1228298" y="178844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4" name="Freeform 23"/>
          <p:cNvSpPr/>
          <p:nvPr/>
        </p:nvSpPr>
        <p:spPr>
          <a:xfrm>
            <a:off x="1555844" y="3769760"/>
            <a:ext cx="1173708" cy="157440"/>
          </a:xfrm>
          <a:custGeom>
            <a:avLst/>
            <a:gdLst>
              <a:gd name="connsiteX0" fmla="*/ 1173708 w 1173708"/>
              <a:gd name="connsiteY0" fmla="*/ 0 h 157440"/>
              <a:gd name="connsiteX1" fmla="*/ 982639 w 1173708"/>
              <a:gd name="connsiteY1" fmla="*/ 136478 h 157440"/>
              <a:gd name="connsiteX2" fmla="*/ 682389 w 1173708"/>
              <a:gd name="connsiteY2" fmla="*/ 150125 h 157440"/>
              <a:gd name="connsiteX3" fmla="*/ 423081 w 1173708"/>
              <a:gd name="connsiteY3" fmla="*/ 68239 h 157440"/>
              <a:gd name="connsiteX4" fmla="*/ 259308 w 1173708"/>
              <a:gd name="connsiteY4" fmla="*/ 136478 h 157440"/>
              <a:gd name="connsiteX5" fmla="*/ 0 w 1173708"/>
              <a:gd name="connsiteY5" fmla="*/ 40943 h 15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3708" h="157440">
                <a:moveTo>
                  <a:pt x="1173708" y="0"/>
                </a:moveTo>
                <a:cubicBezTo>
                  <a:pt x="1119117" y="55728"/>
                  <a:pt x="1064526" y="111457"/>
                  <a:pt x="982639" y="136478"/>
                </a:cubicBezTo>
                <a:cubicBezTo>
                  <a:pt x="900752" y="161499"/>
                  <a:pt x="775649" y="161498"/>
                  <a:pt x="682389" y="150125"/>
                </a:cubicBezTo>
                <a:cubicBezTo>
                  <a:pt x="589129" y="138752"/>
                  <a:pt x="493594" y="70513"/>
                  <a:pt x="423081" y="68239"/>
                </a:cubicBezTo>
                <a:cubicBezTo>
                  <a:pt x="352568" y="65965"/>
                  <a:pt x="329821" y="141027"/>
                  <a:pt x="259308" y="136478"/>
                </a:cubicBezTo>
                <a:cubicBezTo>
                  <a:pt x="188794" y="131929"/>
                  <a:pt x="52316" y="59140"/>
                  <a:pt x="0" y="40943"/>
                </a:cubicBezTo>
              </a:path>
            </a:pathLst>
          </a:custGeom>
          <a:noFill/>
          <a:ln w="28575"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5" name="Freeform 24"/>
          <p:cNvSpPr/>
          <p:nvPr/>
        </p:nvSpPr>
        <p:spPr>
          <a:xfrm>
            <a:off x="1665027" y="742373"/>
            <a:ext cx="1146412" cy="120414"/>
          </a:xfrm>
          <a:custGeom>
            <a:avLst/>
            <a:gdLst>
              <a:gd name="connsiteX0" fmla="*/ 1146412 w 1146412"/>
              <a:gd name="connsiteY0" fmla="*/ 120414 h 120414"/>
              <a:gd name="connsiteX1" fmla="*/ 859809 w 1146412"/>
              <a:gd name="connsiteY1" fmla="*/ 11232 h 120414"/>
              <a:gd name="connsiteX2" fmla="*/ 286603 w 1146412"/>
              <a:gd name="connsiteY2" fmla="*/ 11232 h 120414"/>
              <a:gd name="connsiteX3" fmla="*/ 0 w 1146412"/>
              <a:gd name="connsiteY3" fmla="*/ 79471 h 12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6412" h="120414">
                <a:moveTo>
                  <a:pt x="1146412" y="120414"/>
                </a:moveTo>
                <a:cubicBezTo>
                  <a:pt x="1074761" y="74921"/>
                  <a:pt x="1003110" y="29429"/>
                  <a:pt x="859809" y="11232"/>
                </a:cubicBezTo>
                <a:cubicBezTo>
                  <a:pt x="716507" y="-6965"/>
                  <a:pt x="429904" y="-141"/>
                  <a:pt x="286603" y="11232"/>
                </a:cubicBezTo>
                <a:cubicBezTo>
                  <a:pt x="143302" y="22605"/>
                  <a:pt x="71651" y="51038"/>
                  <a:pt x="0" y="79471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268" y="4716145"/>
            <a:ext cx="4566314" cy="1560411"/>
          </a:xfrm>
          <a:prstGeom prst="rect">
            <a:avLst/>
          </a:prstGeom>
        </p:spPr>
      </p:pic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0273D729-834D-A749-3C95-9FCC588F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081CD92-26A5-8754-065C-3A212442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Spetsialistilt spetsialistile: Ajaloolised aknad renoveerimislaines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D5FAFF8A-22D9-AA78-18A8-DC014292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1969-B258-474D-B505-4FD17B4B9F22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43366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t-EE" dirty="0"/>
              <a:t>Aknad vanades maamajades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4334"/>
            <a:ext cx="10377196" cy="395288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t-EE" sz="2100" dirty="0"/>
              <a:t>Ehituse ajal paigaldatud akendel ja ustel on nii sooja- kui õhupidavus väike. </a:t>
            </a:r>
            <a:endParaRPr lang="sv-SE" sz="2100" dirty="0"/>
          </a:p>
          <a:p>
            <a:pPr eaLnBrk="1" hangingPunct="1">
              <a:defRPr/>
            </a:pPr>
            <a:r>
              <a:rPr lang="sv-SE" sz="2100" dirty="0"/>
              <a:t>Renoveerimi</a:t>
            </a:r>
            <a:r>
              <a:rPr lang="et-EE" sz="2100" dirty="0"/>
              <a:t>s</a:t>
            </a:r>
            <a:r>
              <a:rPr lang="sv-SE" sz="2100" dirty="0"/>
              <a:t>e käigus vahetatud </a:t>
            </a:r>
            <a:r>
              <a:rPr lang="et-EE" sz="2100" dirty="0"/>
              <a:t>plast- </a:t>
            </a:r>
            <a:r>
              <a:rPr lang="sv-SE" sz="2100" dirty="0"/>
              <a:t>ja</a:t>
            </a:r>
            <a:r>
              <a:rPr lang="et-EE" sz="2100" dirty="0"/>
              <a:t> puitakende vastu. </a:t>
            </a:r>
            <a:endParaRPr lang="sv-SE" sz="2100" dirty="0"/>
          </a:p>
          <a:p>
            <a:pPr eaLnBrk="1" hangingPunct="1">
              <a:defRPr/>
            </a:pPr>
            <a:r>
              <a:rPr lang="et-EE" sz="2100" dirty="0"/>
              <a:t>Akende vahel puidu kuiva</a:t>
            </a:r>
            <a:r>
              <a:rPr lang="sv-SE" sz="2100" dirty="0" err="1"/>
              <a:t>misest</a:t>
            </a:r>
            <a:r>
              <a:rPr lang="sv-SE" sz="2100" dirty="0"/>
              <a:t> </a:t>
            </a:r>
            <a:r>
              <a:rPr lang="et-EE" sz="2100" dirty="0"/>
              <a:t>kuni 5 mm laiused praod, mis olid </a:t>
            </a:r>
            <a:r>
              <a:rPr lang="sv-SE" sz="2100" dirty="0"/>
              <a:t>te</a:t>
            </a:r>
            <a:r>
              <a:rPr lang="et-EE" sz="2100" dirty="0"/>
              <a:t>ibitud. </a:t>
            </a:r>
            <a:r>
              <a:rPr lang="sv-SE" sz="2100" dirty="0"/>
              <a:t>A</a:t>
            </a:r>
            <a:r>
              <a:rPr lang="et-EE" sz="2100" dirty="0"/>
              <a:t>kende avamine oli raskendatud, mis võib takistada ruumide piisavat tuulutamist soojal perioodil.</a:t>
            </a:r>
            <a:endParaRPr lang="sv-SE" sz="2100" dirty="0"/>
          </a:p>
          <a:p>
            <a:pPr eaLnBrk="1" hangingPunct="1">
              <a:defRPr/>
            </a:pPr>
            <a:endParaRPr lang="sv-SE" sz="2100" dirty="0"/>
          </a:p>
        </p:txBody>
      </p:sp>
      <p:pic>
        <p:nvPicPr>
          <p:cNvPr id="247811" name="Picture 2" descr="IMG_3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310" y="3105765"/>
            <a:ext cx="3999900" cy="307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2" name="Picture 3" descr="IMG_2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533" y="3089926"/>
            <a:ext cx="2680999" cy="310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3" name="Picture 4" descr="Metsaääre_11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7856" y="3074088"/>
            <a:ext cx="2968968" cy="310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t-EE"/>
              <a:t>24. september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Spetsialistilt spetsialistile: Ajaloolised aknad renoveerimislaines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29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3692</Words>
  <Application>Microsoft Office PowerPoint</Application>
  <PresentationFormat>Laiekraan</PresentationFormat>
  <Paragraphs>587</Paragraphs>
  <Slides>69</Slides>
  <Notes>10</Notes>
  <HiddenSlides>0</HiddenSlides>
  <MMClips>0</MMClips>
  <ScaleCrop>false</ScaleCrop>
  <HeadingPairs>
    <vt:vector size="6" baseType="variant">
      <vt:variant>
        <vt:lpstr>Kasutatud fondid</vt:lpstr>
      </vt:variant>
      <vt:variant>
        <vt:i4>8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69</vt:i4>
      </vt:variant>
    </vt:vector>
  </HeadingPairs>
  <TitlesOfParts>
    <vt:vector size="78" baseType="lpstr">
      <vt:lpstr>Arial</vt:lpstr>
      <vt:lpstr>Calibri</vt:lpstr>
      <vt:lpstr>Calibri Light</vt:lpstr>
      <vt:lpstr>Courier New</vt:lpstr>
      <vt:lpstr>Maiandra GD</vt:lpstr>
      <vt:lpstr>Symbol</vt:lpstr>
      <vt:lpstr>Times New Roman</vt:lpstr>
      <vt:lpstr>Wingdings</vt:lpstr>
      <vt:lpstr>Office Theme</vt:lpstr>
      <vt:lpstr>PowerPointi esitlus</vt:lpstr>
      <vt:lpstr>Ajaloolised aknad renoveerimislaines  Vana maja akende soojapidavuse parandamine:  võimalused ja piirangud, head ning halvad renoveerimise näited</vt:lpstr>
      <vt:lpstr>Mis määrustes kirjas on?</vt:lpstr>
      <vt:lpstr>Akendega seotud sisekliima probleemid</vt:lpstr>
      <vt:lpstr>Prioriteedid hoone renoveerimisel – aknad?</vt:lpstr>
      <vt:lpstr>Akna restaureerimine ja energiatõhusus</vt:lpstr>
      <vt:lpstr>Akna õhupidavuse hindamine</vt:lpstr>
      <vt:lpstr>Akna õhupidavus</vt:lpstr>
      <vt:lpstr>Aknad vanades maamajades</vt:lpstr>
      <vt:lpstr>Statistikat linnapildist</vt:lpstr>
      <vt:lpstr>Statistikat linnapildist</vt:lpstr>
      <vt:lpstr>Statistikat linnapildist</vt:lpstr>
      <vt:lpstr>Puitakna remondivajaduse hindamise skaala</vt:lpstr>
      <vt:lpstr>Näited eelneva skaala rakendamisest</vt:lpstr>
      <vt:lpstr>Püsiv hooldus või selle püsiv puudumine</vt:lpstr>
      <vt:lpstr>Vanade akende hooldus</vt:lpstr>
      <vt:lpstr>Akende peamised kahjustused ja tagajärjed</vt:lpstr>
      <vt:lpstr>Puitakna ja plastakna erinevused</vt:lpstr>
      <vt:lpstr>Aknad ja energia</vt:lpstr>
      <vt:lpstr>Aknad ja energia</vt:lpstr>
      <vt:lpstr>Akna paigutus puitseinas</vt:lpstr>
      <vt:lpstr>Akna paigutus kiviseinas</vt:lpstr>
      <vt:lpstr>Aknad ja tihendamine ning vastupidavus</vt:lpstr>
      <vt:lpstr>Uus puitaken</vt:lpstr>
      <vt:lpstr>Üheraamilised plast- ja puitaknad</vt:lpstr>
      <vt:lpstr>Uued kaheraamilised puitaknad</vt:lpstr>
      <vt:lpstr>Akna joonis restaureerimisarhitektilt</vt:lpstr>
      <vt:lpstr>Akna joonis põhiprojektist </vt:lpstr>
      <vt:lpstr>Kortermaja akna joonis insenerilt</vt:lpstr>
      <vt:lpstr>Renoveerimismeetmete mõju energiakulule</vt:lpstr>
      <vt:lpstr>Akna asendamiseks vajalik joonis</vt:lpstr>
      <vt:lpstr>Akende mitmekesisus Kuressaares</vt:lpstr>
      <vt:lpstr>Aknaluukidega aknaid Kuressaares</vt:lpstr>
      <vt:lpstr>Verandad Kuressaares</vt:lpstr>
      <vt:lpstr>Vintskapid ja katuseaknad Kuressaares</vt:lpstr>
      <vt:lpstr>Piirdeliistu profiile puitseinal Kuressaares</vt:lpstr>
      <vt:lpstr>Piirdeliistu profiile kiviseinal Kuressaares</vt:lpstr>
      <vt:lpstr>Kondensaat välimise klaasi sisepinnal</vt:lpstr>
      <vt:lpstr>Kondensaat aknal - näide</vt:lpstr>
      <vt:lpstr>Kehva kvaliteediga klaaspakett</vt:lpstr>
      <vt:lpstr>Sool (vatt) aknaraamide vahel?</vt:lpstr>
      <vt:lpstr>Mitteläbivad prosspulgad ei püsi kaua</vt:lpstr>
      <vt:lpstr>Vale värv puitaknal</vt:lpstr>
      <vt:lpstr>Vale värv puitaknal</vt:lpstr>
      <vt:lpstr>Hooldatud aken</vt:lpstr>
      <vt:lpstr>Hooldatud aken</vt:lpstr>
      <vt:lpstr>Koopiaaken</vt:lpstr>
      <vt:lpstr>Koopiaaken</vt:lpstr>
      <vt:lpstr>Uued erinevad aknad samal hoonel</vt:lpstr>
      <vt:lpstr>Akende muutumine ajas, soojustamine</vt:lpstr>
      <vt:lpstr>Läbi mõtlemata soojustamine</vt:lpstr>
      <vt:lpstr>Puudub ühtne lahendus</vt:lpstr>
      <vt:lpstr>Puudub ühtne lahendus</vt:lpstr>
      <vt:lpstr>Tööde kvaliteet!</vt:lpstr>
      <vt:lpstr>Aknaraami veenina</vt:lpstr>
      <vt:lpstr>Akna veelaud</vt:lpstr>
      <vt:lpstr>Valesti paigaldatud aknalaud</vt:lpstr>
      <vt:lpstr>Sobimatu veeplekk</vt:lpstr>
      <vt:lpstr>Puuduv akna veeplekk</vt:lpstr>
      <vt:lpstr>Puuduvad piirdeliistud</vt:lpstr>
      <vt:lpstr>Puuduvad piirdeliistud</vt:lpstr>
      <vt:lpstr>Välisseina kahjustuse näide</vt:lpstr>
      <vt:lpstr>Ajaloolise hoonega sobimatu jaotusega aknad</vt:lpstr>
      <vt:lpstr>Uus plastaken vanas lengis</vt:lpstr>
      <vt:lpstr>Erinevad aknad samal hoonel</vt:lpstr>
      <vt:lpstr>Roostetavad metallosad, irdunud prosspulgad</vt:lpstr>
      <vt:lpstr>Aukus aknad</vt:lpstr>
      <vt:lpstr>Arusaamatu akna lahendus</vt:lpstr>
      <vt:lpstr>KOKKUVÕTE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Üllar Alev</dc:creator>
  <cp:lastModifiedBy>Üllar Alev</cp:lastModifiedBy>
  <cp:revision>43</cp:revision>
  <dcterms:created xsi:type="dcterms:W3CDTF">2020-05-16T23:35:58Z</dcterms:created>
  <dcterms:modified xsi:type="dcterms:W3CDTF">2024-09-23T21:46:42Z</dcterms:modified>
</cp:coreProperties>
</file>