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4"/>
  </p:sldMasterIdLst>
  <p:notesMasterIdLst>
    <p:notesMasterId r:id="rId63"/>
  </p:notesMasterIdLst>
  <p:handoutMasterIdLst>
    <p:handoutMasterId r:id="rId64"/>
  </p:handoutMasterIdLst>
  <p:sldIdLst>
    <p:sldId id="302" r:id="rId5"/>
    <p:sldId id="283" r:id="rId6"/>
    <p:sldId id="360" r:id="rId7"/>
    <p:sldId id="285" r:id="rId8"/>
    <p:sldId id="286" r:id="rId9"/>
    <p:sldId id="313" r:id="rId10"/>
    <p:sldId id="308" r:id="rId11"/>
    <p:sldId id="290" r:id="rId12"/>
    <p:sldId id="291" r:id="rId13"/>
    <p:sldId id="292" r:id="rId14"/>
    <p:sldId id="314" r:id="rId15"/>
    <p:sldId id="315" r:id="rId16"/>
    <p:sldId id="511" r:id="rId17"/>
    <p:sldId id="508" r:id="rId18"/>
    <p:sldId id="435" r:id="rId19"/>
    <p:sldId id="437" r:id="rId20"/>
    <p:sldId id="438" r:id="rId21"/>
    <p:sldId id="439" r:id="rId22"/>
    <p:sldId id="371" r:id="rId23"/>
    <p:sldId id="374" r:id="rId24"/>
    <p:sldId id="266" r:id="rId25"/>
    <p:sldId id="516" r:id="rId26"/>
    <p:sldId id="515" r:id="rId27"/>
    <p:sldId id="267" r:id="rId28"/>
    <p:sldId id="268" r:id="rId29"/>
    <p:sldId id="262" r:id="rId30"/>
    <p:sldId id="263" r:id="rId31"/>
    <p:sldId id="401" r:id="rId32"/>
    <p:sldId id="513" r:id="rId33"/>
    <p:sldId id="514" r:id="rId34"/>
    <p:sldId id="509" r:id="rId35"/>
    <p:sldId id="293" r:id="rId36"/>
    <p:sldId id="294" r:id="rId37"/>
    <p:sldId id="295" r:id="rId38"/>
    <p:sldId id="296" r:id="rId39"/>
    <p:sldId id="287" r:id="rId40"/>
    <p:sldId id="380" r:id="rId41"/>
    <p:sldId id="288" r:id="rId42"/>
    <p:sldId id="361" r:id="rId43"/>
    <p:sldId id="300" r:id="rId44"/>
    <p:sldId id="298" r:id="rId45"/>
    <p:sldId id="453" r:id="rId46"/>
    <p:sldId id="454" r:id="rId47"/>
    <p:sldId id="455" r:id="rId48"/>
    <p:sldId id="441" r:id="rId49"/>
    <p:sldId id="442" r:id="rId50"/>
    <p:sldId id="443" r:id="rId51"/>
    <p:sldId id="444" r:id="rId52"/>
    <p:sldId id="510" r:id="rId53"/>
    <p:sldId id="468" r:id="rId54"/>
    <p:sldId id="334" r:id="rId55"/>
    <p:sldId id="335" r:id="rId56"/>
    <p:sldId id="336" r:id="rId57"/>
    <p:sldId id="339" r:id="rId58"/>
    <p:sldId id="338" r:id="rId59"/>
    <p:sldId id="375" r:id="rId60"/>
    <p:sldId id="376" r:id="rId61"/>
    <p:sldId id="512" r:id="rId62"/>
  </p:sldIdLst>
  <p:sldSz cx="12192000" cy="6858000"/>
  <p:notesSz cx="7104063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E36AF8D-5BEB-E041-9101-0495C1E2400F}">
          <p14:sldIdLst>
            <p14:sldId id="302"/>
            <p14:sldId id="283"/>
            <p14:sldId id="360"/>
            <p14:sldId id="285"/>
            <p14:sldId id="286"/>
            <p14:sldId id="313"/>
            <p14:sldId id="308"/>
            <p14:sldId id="290"/>
            <p14:sldId id="291"/>
            <p14:sldId id="292"/>
            <p14:sldId id="314"/>
            <p14:sldId id="315"/>
            <p14:sldId id="511"/>
            <p14:sldId id="508"/>
            <p14:sldId id="435"/>
            <p14:sldId id="437"/>
            <p14:sldId id="438"/>
            <p14:sldId id="439"/>
            <p14:sldId id="371"/>
            <p14:sldId id="374"/>
            <p14:sldId id="266"/>
            <p14:sldId id="516"/>
            <p14:sldId id="515"/>
            <p14:sldId id="267"/>
            <p14:sldId id="268"/>
            <p14:sldId id="262"/>
            <p14:sldId id="263"/>
            <p14:sldId id="401"/>
            <p14:sldId id="513"/>
            <p14:sldId id="514"/>
            <p14:sldId id="509"/>
            <p14:sldId id="293"/>
            <p14:sldId id="294"/>
            <p14:sldId id="295"/>
            <p14:sldId id="296"/>
            <p14:sldId id="287"/>
            <p14:sldId id="380"/>
            <p14:sldId id="288"/>
            <p14:sldId id="361"/>
            <p14:sldId id="300"/>
            <p14:sldId id="298"/>
            <p14:sldId id="453"/>
            <p14:sldId id="454"/>
            <p14:sldId id="455"/>
            <p14:sldId id="441"/>
            <p14:sldId id="442"/>
            <p14:sldId id="443"/>
            <p14:sldId id="444"/>
            <p14:sldId id="510"/>
            <p14:sldId id="468"/>
            <p14:sldId id="334"/>
            <p14:sldId id="335"/>
            <p14:sldId id="336"/>
            <p14:sldId id="339"/>
            <p14:sldId id="338"/>
            <p14:sldId id="375"/>
            <p14:sldId id="376"/>
            <p14:sldId id="51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2B60"/>
    <a:srgbClr val="4FBFD3"/>
    <a:srgbClr val="E4067E"/>
    <a:srgbClr val="4F4C4E"/>
    <a:srgbClr val="808285"/>
    <a:srgbClr val="96004F"/>
    <a:srgbClr val="4D4D4F"/>
    <a:srgbClr val="C9C9C9"/>
    <a:srgbClr val="D385A9"/>
    <a:srgbClr val="C25B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2576EA-28D2-4E7F-9B2D-FADBEF5CD9AF}" v="121" dt="2023-05-31T05:49:06.0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Kujunduslaad 1 – rõhk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Kujunduslaad 1 – rõhk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95" autoAdjust="0"/>
    <p:restoredTop sz="93883" autoAdjust="0"/>
  </p:normalViewPr>
  <p:slideViewPr>
    <p:cSldViewPr snapToGrid="0" snapToObjects="1" showGuides="1">
      <p:cViewPr varScale="1">
        <p:scale>
          <a:sx n="153" d="100"/>
          <a:sy n="153" d="100"/>
        </p:scale>
        <p:origin x="92" y="168"/>
      </p:cViewPr>
      <p:guideLst/>
    </p:cSldViewPr>
  </p:slideViewPr>
  <p:outlineViewPr>
    <p:cViewPr>
      <p:scale>
        <a:sx n="33" d="100"/>
        <a:sy n="33" d="100"/>
      </p:scale>
      <p:origin x="0" y="-102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944"/>
    </p:cViewPr>
  </p:sorterViewPr>
  <p:notesViewPr>
    <p:cSldViewPr snapToGrid="0" snapToObjects="1">
      <p:cViewPr varScale="1">
        <p:scale>
          <a:sx n="108" d="100"/>
          <a:sy n="108" d="100"/>
        </p:scale>
        <p:origin x="316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FF37233B-0833-EF40-A4A4-4DDA2CCDF12B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978668B-42F9-8648-A8AF-436CB12C4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76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7A5CFB8B-B9EB-4E3F-B143-7BE1A009C8C1}" type="datetimeFigureOut">
              <a:rPr lang="en-US"/>
              <a:pPr>
                <a:defRPr/>
              </a:pPr>
              <a:t>5/31/2023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89D10C4C-EAC2-4D66-B9F8-E052F2E25BCC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0348502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7363">
              <a:spcBef>
                <a:spcPct val="30000"/>
              </a:spcBef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487363">
              <a:spcBef>
                <a:spcPct val="30000"/>
              </a:spcBef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487363">
              <a:spcBef>
                <a:spcPct val="30000"/>
              </a:spcBef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487363">
              <a:spcBef>
                <a:spcPct val="30000"/>
              </a:spcBef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487363">
              <a:spcBef>
                <a:spcPct val="30000"/>
              </a:spcBef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873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873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873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873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None/>
            </a:pPr>
            <a:fld id="{573A1D2F-AA4F-4D68-9AC5-E191C37EC955}" type="slidenum">
              <a:rPr lang="en-GB" altLang="et-EE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/>
                <a:buNone/>
              </a:pPr>
              <a:t>51</a:t>
            </a:fld>
            <a:endParaRPr lang="en-GB" altLang="et-EE" sz="1300">
              <a:solidFill>
                <a:srgbClr val="000000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6763"/>
            <a:ext cx="6816725" cy="3833812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772" y="4856163"/>
            <a:ext cx="5682932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t-EE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055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7363">
              <a:spcBef>
                <a:spcPct val="30000"/>
              </a:spcBef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487363">
              <a:spcBef>
                <a:spcPct val="30000"/>
              </a:spcBef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487363">
              <a:spcBef>
                <a:spcPct val="30000"/>
              </a:spcBef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487363">
              <a:spcBef>
                <a:spcPct val="30000"/>
              </a:spcBef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487363">
              <a:spcBef>
                <a:spcPct val="30000"/>
              </a:spcBef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873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873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873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873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None/>
            </a:pPr>
            <a:fld id="{2F58AD52-10C0-49E3-80C4-CA2C3B92B15A}" type="slidenum">
              <a:rPr lang="en-GB" altLang="et-EE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/>
                <a:buNone/>
              </a:pPr>
              <a:t>52</a:t>
            </a:fld>
            <a:endParaRPr lang="en-GB" altLang="et-EE" sz="1300">
              <a:solidFill>
                <a:srgbClr val="000000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6763"/>
            <a:ext cx="6816725" cy="3833812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772" y="4856163"/>
            <a:ext cx="5682932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t-EE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28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7363">
              <a:spcBef>
                <a:spcPct val="30000"/>
              </a:spcBef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487363">
              <a:spcBef>
                <a:spcPct val="30000"/>
              </a:spcBef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487363">
              <a:spcBef>
                <a:spcPct val="30000"/>
              </a:spcBef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487363">
              <a:spcBef>
                <a:spcPct val="30000"/>
              </a:spcBef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487363">
              <a:spcBef>
                <a:spcPct val="30000"/>
              </a:spcBef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873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873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873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873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None/>
            </a:pPr>
            <a:fld id="{BAB84793-8364-4998-A3AE-8C85AB2198C2}" type="slidenum">
              <a:rPr lang="en-GB" altLang="et-EE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/>
                <a:buNone/>
              </a:pPr>
              <a:t>53</a:t>
            </a:fld>
            <a:endParaRPr lang="en-GB" altLang="et-EE" sz="1300">
              <a:solidFill>
                <a:srgbClr val="000000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6763"/>
            <a:ext cx="6815138" cy="3833812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772" y="4856163"/>
            <a:ext cx="5681345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t-EE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964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7363">
              <a:spcBef>
                <a:spcPct val="30000"/>
              </a:spcBef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487363">
              <a:spcBef>
                <a:spcPct val="30000"/>
              </a:spcBef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487363">
              <a:spcBef>
                <a:spcPct val="30000"/>
              </a:spcBef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487363">
              <a:spcBef>
                <a:spcPct val="30000"/>
              </a:spcBef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487363">
              <a:spcBef>
                <a:spcPct val="30000"/>
              </a:spcBef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873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873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873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873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84225" algn="l"/>
                <a:tab pos="1568450" algn="l"/>
                <a:tab pos="2352675" algn="l"/>
                <a:tab pos="31369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None/>
            </a:pPr>
            <a:fld id="{027147C5-54A8-4A7A-B0C6-2C78C9021827}" type="slidenum">
              <a:rPr lang="en-GB" altLang="et-EE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/>
                <a:buNone/>
              </a:pPr>
              <a:t>55</a:t>
            </a:fld>
            <a:endParaRPr lang="en-GB" altLang="et-EE" sz="1300">
              <a:solidFill>
                <a:srgbClr val="000000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6763"/>
            <a:ext cx="6815138" cy="3833812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772" y="4856163"/>
            <a:ext cx="5681345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t-EE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23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aslaid ar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21094" r="-1" b="21589"/>
          <a:stretch/>
        </p:blipFill>
        <p:spPr>
          <a:xfrm>
            <a:off x="-15499" y="-23247"/>
            <a:ext cx="12207498" cy="4940618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-1" y="1965075"/>
            <a:ext cx="12192000" cy="4892925"/>
            <a:chOff x="-1" y="1965075"/>
            <a:chExt cx="12192000" cy="4892925"/>
          </a:xfrm>
        </p:grpSpPr>
        <p:sp>
          <p:nvSpPr>
            <p:cNvPr id="10" name="Freeform 9"/>
            <p:cNvSpPr/>
            <p:nvPr userDrawn="1"/>
          </p:nvSpPr>
          <p:spPr>
            <a:xfrm>
              <a:off x="-1" y="3312687"/>
              <a:ext cx="12192000" cy="3545313"/>
            </a:xfrm>
            <a:custGeom>
              <a:avLst/>
              <a:gdLst>
                <a:gd name="connsiteX0" fmla="*/ 986101 w 12192000"/>
                <a:gd name="connsiteY0" fmla="*/ 0 h 3545313"/>
                <a:gd name="connsiteX1" fmla="*/ 12192000 w 12192000"/>
                <a:gd name="connsiteY1" fmla="*/ 0 h 3545313"/>
                <a:gd name="connsiteX2" fmla="*/ 12192000 w 12192000"/>
                <a:gd name="connsiteY2" fmla="*/ 510802 h 3545313"/>
                <a:gd name="connsiteX3" fmla="*/ 12192000 w 12192000"/>
                <a:gd name="connsiteY3" fmla="*/ 1543258 h 3545313"/>
                <a:gd name="connsiteX4" fmla="*/ 12192000 w 12192000"/>
                <a:gd name="connsiteY4" fmla="*/ 3545313 h 3545313"/>
                <a:gd name="connsiteX5" fmla="*/ 986101 w 12192000"/>
                <a:gd name="connsiteY5" fmla="*/ 3545313 h 3545313"/>
                <a:gd name="connsiteX6" fmla="*/ 475299 w 12192000"/>
                <a:gd name="connsiteY6" fmla="*/ 3545313 h 3545313"/>
                <a:gd name="connsiteX7" fmla="*/ 0 w 12192000"/>
                <a:gd name="connsiteY7" fmla="*/ 3545313 h 3545313"/>
                <a:gd name="connsiteX8" fmla="*/ 0 w 12192000"/>
                <a:gd name="connsiteY8" fmla="*/ 1543258 h 3545313"/>
                <a:gd name="connsiteX9" fmla="*/ 475299 w 12192000"/>
                <a:gd name="connsiteY9" fmla="*/ 1543258 h 3545313"/>
                <a:gd name="connsiteX10" fmla="*/ 475299 w 12192000"/>
                <a:gd name="connsiteY10" fmla="*/ 510802 h 3545313"/>
                <a:gd name="connsiteX11" fmla="*/ 986101 w 12192000"/>
                <a:gd name="connsiteY11" fmla="*/ 510802 h 354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3545313">
                  <a:moveTo>
                    <a:pt x="986101" y="0"/>
                  </a:moveTo>
                  <a:lnTo>
                    <a:pt x="12192000" y="0"/>
                  </a:lnTo>
                  <a:lnTo>
                    <a:pt x="12192000" y="510802"/>
                  </a:lnTo>
                  <a:lnTo>
                    <a:pt x="12192000" y="1543258"/>
                  </a:lnTo>
                  <a:lnTo>
                    <a:pt x="12192000" y="3545313"/>
                  </a:lnTo>
                  <a:lnTo>
                    <a:pt x="986101" y="3545313"/>
                  </a:lnTo>
                  <a:lnTo>
                    <a:pt x="475299" y="3545313"/>
                  </a:lnTo>
                  <a:lnTo>
                    <a:pt x="0" y="3545313"/>
                  </a:lnTo>
                  <a:lnTo>
                    <a:pt x="0" y="1543258"/>
                  </a:lnTo>
                  <a:lnTo>
                    <a:pt x="475299" y="1543258"/>
                  </a:lnTo>
                  <a:lnTo>
                    <a:pt x="475299" y="510802"/>
                  </a:lnTo>
                  <a:lnTo>
                    <a:pt x="986101" y="5108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3" name="Picture 3" descr="C:\Users\ipihu\Desktop\logo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6800" y="1965075"/>
              <a:ext cx="2449513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3" descr="C:\Users\ipihu\Desktop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966097"/>
            <a:ext cx="24495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0" y="-9921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942276" y="4472120"/>
            <a:ext cx="8892396" cy="8528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cap="all" baseline="0">
                <a:solidFill>
                  <a:schemeClr val="accent3"/>
                </a:solidFill>
                <a:latin typeface="Verdana" charset="0"/>
              </a:defRPr>
            </a:lvl1pPr>
          </a:lstStyle>
          <a:p>
            <a:r>
              <a:rPr lang="et-EE" sz="3600" dirty="0"/>
              <a:t>Presentatsiooni Pealkiri</a:t>
            </a:r>
            <a:endParaRPr lang="et-EE" sz="3600" dirty="0">
              <a:solidFill>
                <a:schemeClr val="accent1"/>
              </a:solidFill>
            </a:endParaRP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964578" y="5791200"/>
            <a:ext cx="4738535" cy="7827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sz="1800" dirty="0"/>
              <a:t>Nimi </a:t>
            </a:r>
            <a:r>
              <a:rPr lang="et-EE" sz="1800" dirty="0" err="1"/>
              <a:t>Nimeste</a:t>
            </a:r>
            <a:br>
              <a:rPr lang="et-EE" sz="1800" dirty="0"/>
            </a:br>
            <a:r>
              <a:rPr lang="et-EE" sz="1800" dirty="0"/>
              <a:t>Teaduskond / instituut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err="1"/>
              <a:t>Tallinna</a:t>
            </a:r>
            <a:r>
              <a:rPr lang="en-US" sz="1800" dirty="0"/>
              <a:t> </a:t>
            </a:r>
            <a:r>
              <a:rPr lang="en-US" sz="1800" dirty="0" err="1"/>
              <a:t>Tehnikaülikool</a:t>
            </a:r>
            <a:endParaRPr lang="et-EE" sz="1800" dirty="0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942276" y="4961733"/>
            <a:ext cx="8892396" cy="4814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cap="all" baseline="0">
                <a:solidFill>
                  <a:schemeClr val="accent3"/>
                </a:solidFill>
                <a:latin typeface="Verdana" charset="0"/>
              </a:defRPr>
            </a:lvl1pPr>
          </a:lstStyle>
          <a:p>
            <a:r>
              <a:rPr lang="et-EE" sz="3600" dirty="0">
                <a:solidFill>
                  <a:schemeClr val="accent1"/>
                </a:solidFill>
              </a:rPr>
              <a:t>vajadusel kahel real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623AA-F127-438E-83EA-5A4B108798A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775767" y="6208816"/>
            <a:ext cx="1916097" cy="36512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2"/>
                </a:solidFill>
                <a:latin typeface="+mn-lt"/>
              </a:defRPr>
            </a:lvl1pPr>
          </a:lstStyle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580372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10656886" cy="84441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171700" y="1628775"/>
            <a:ext cx="8964612" cy="627315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 tekstilaade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171700" y="2491176"/>
            <a:ext cx="8964611" cy="32778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Pildi lisamiseks klõpsake ikooni</a:t>
            </a:r>
            <a:endParaRPr lang="en-US" noProof="0" dirty="0"/>
          </a:p>
        </p:txBody>
      </p:sp>
      <p:sp>
        <p:nvSpPr>
          <p:cNvPr id="5" name="Text Placeholder 1"/>
          <p:cNvSpPr txBox="1">
            <a:spLocks/>
          </p:cNvSpPr>
          <p:nvPr userDrawn="1"/>
        </p:nvSpPr>
        <p:spPr>
          <a:xfrm>
            <a:off x="1836653" y="5972632"/>
            <a:ext cx="2761100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TALLINNA TEHNIKAÜLIKOOL</a:t>
            </a:r>
            <a:endParaRPr lang="en-US" altLang="en-US" sz="1200" b="0" dirty="0"/>
          </a:p>
        </p:txBody>
      </p:sp>
      <p:cxnSp>
        <p:nvCxnSpPr>
          <p:cNvPr id="6" name="Straight Connector 8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270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21094" r="-1" b="21589"/>
          <a:stretch/>
        </p:blipFill>
        <p:spPr>
          <a:xfrm>
            <a:off x="-15499" y="-23247"/>
            <a:ext cx="12207498" cy="4940618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-1" y="1965075"/>
            <a:ext cx="12192000" cy="4892925"/>
            <a:chOff x="-1" y="1965075"/>
            <a:chExt cx="12192000" cy="4892925"/>
          </a:xfrm>
        </p:grpSpPr>
        <p:sp>
          <p:nvSpPr>
            <p:cNvPr id="7" name="Freeform 6"/>
            <p:cNvSpPr/>
            <p:nvPr userDrawn="1"/>
          </p:nvSpPr>
          <p:spPr>
            <a:xfrm>
              <a:off x="-1" y="3312687"/>
              <a:ext cx="12192000" cy="3545313"/>
            </a:xfrm>
            <a:custGeom>
              <a:avLst/>
              <a:gdLst>
                <a:gd name="connsiteX0" fmla="*/ 986101 w 12192000"/>
                <a:gd name="connsiteY0" fmla="*/ 0 h 3545313"/>
                <a:gd name="connsiteX1" fmla="*/ 12192000 w 12192000"/>
                <a:gd name="connsiteY1" fmla="*/ 0 h 3545313"/>
                <a:gd name="connsiteX2" fmla="*/ 12192000 w 12192000"/>
                <a:gd name="connsiteY2" fmla="*/ 510802 h 3545313"/>
                <a:gd name="connsiteX3" fmla="*/ 12192000 w 12192000"/>
                <a:gd name="connsiteY3" fmla="*/ 1543258 h 3545313"/>
                <a:gd name="connsiteX4" fmla="*/ 12192000 w 12192000"/>
                <a:gd name="connsiteY4" fmla="*/ 3545313 h 3545313"/>
                <a:gd name="connsiteX5" fmla="*/ 986101 w 12192000"/>
                <a:gd name="connsiteY5" fmla="*/ 3545313 h 3545313"/>
                <a:gd name="connsiteX6" fmla="*/ 475299 w 12192000"/>
                <a:gd name="connsiteY6" fmla="*/ 3545313 h 3545313"/>
                <a:gd name="connsiteX7" fmla="*/ 0 w 12192000"/>
                <a:gd name="connsiteY7" fmla="*/ 3545313 h 3545313"/>
                <a:gd name="connsiteX8" fmla="*/ 0 w 12192000"/>
                <a:gd name="connsiteY8" fmla="*/ 1543258 h 3545313"/>
                <a:gd name="connsiteX9" fmla="*/ 475299 w 12192000"/>
                <a:gd name="connsiteY9" fmla="*/ 1543258 h 3545313"/>
                <a:gd name="connsiteX10" fmla="*/ 475299 w 12192000"/>
                <a:gd name="connsiteY10" fmla="*/ 510802 h 3545313"/>
                <a:gd name="connsiteX11" fmla="*/ 986101 w 12192000"/>
                <a:gd name="connsiteY11" fmla="*/ 510802 h 354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3545313">
                  <a:moveTo>
                    <a:pt x="986101" y="0"/>
                  </a:moveTo>
                  <a:lnTo>
                    <a:pt x="12192000" y="0"/>
                  </a:lnTo>
                  <a:lnTo>
                    <a:pt x="12192000" y="510802"/>
                  </a:lnTo>
                  <a:lnTo>
                    <a:pt x="12192000" y="1543258"/>
                  </a:lnTo>
                  <a:lnTo>
                    <a:pt x="12192000" y="3545313"/>
                  </a:lnTo>
                  <a:lnTo>
                    <a:pt x="986101" y="3545313"/>
                  </a:lnTo>
                  <a:lnTo>
                    <a:pt x="475299" y="3545313"/>
                  </a:lnTo>
                  <a:lnTo>
                    <a:pt x="0" y="3545313"/>
                  </a:lnTo>
                  <a:lnTo>
                    <a:pt x="0" y="1543258"/>
                  </a:lnTo>
                  <a:lnTo>
                    <a:pt x="475299" y="1543258"/>
                  </a:lnTo>
                  <a:lnTo>
                    <a:pt x="475299" y="510802"/>
                  </a:lnTo>
                  <a:lnTo>
                    <a:pt x="986101" y="5108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8" name="Picture 3" descr="C:\Users\ipihu\Desktop\logo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6800" y="1965075"/>
              <a:ext cx="2449513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982403" y="4797922"/>
            <a:ext cx="10159444" cy="19961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cap="all" baseline="0">
                <a:solidFill>
                  <a:schemeClr val="accent3"/>
                </a:solidFill>
                <a:latin typeface="Verdana" charset="0"/>
              </a:defRPr>
            </a:lvl1pPr>
            <a:lvl2pPr marL="0" indent="0">
              <a:spcBef>
                <a:spcPts val="10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2pPr>
          </a:lstStyle>
          <a:p>
            <a:r>
              <a:rPr lang="et-EE" altLang="en-US" sz="2900" dirty="0" err="1">
                <a:solidFill>
                  <a:schemeClr val="tx2"/>
                </a:solidFill>
              </a:rPr>
              <a:t>VaheSLAIDI</a:t>
            </a:r>
            <a:r>
              <a:rPr lang="et-EE" altLang="en-US" sz="2900" dirty="0">
                <a:solidFill>
                  <a:schemeClr val="tx2"/>
                </a:solidFill>
              </a:rPr>
              <a:t> pealkiri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altLang="en-US" sz="2900" dirty="0">
                <a:solidFill>
                  <a:schemeClr val="accent1"/>
                </a:solidFill>
              </a:rPr>
              <a:t>Vajadusel ka KAHEL või kolmel REAL</a:t>
            </a:r>
            <a:endParaRPr lang="en-US" altLang="en-US" sz="29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839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mane 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21094" r="-1" b="21589"/>
          <a:stretch/>
        </p:blipFill>
        <p:spPr>
          <a:xfrm>
            <a:off x="-15499" y="-23247"/>
            <a:ext cx="12207498" cy="4940618"/>
          </a:xfrm>
          <a:prstGeom prst="rect">
            <a:avLst/>
          </a:prstGeom>
        </p:spPr>
      </p:pic>
      <p:sp>
        <p:nvSpPr>
          <p:cNvPr id="15" name="Freeform 14"/>
          <p:cNvSpPr/>
          <p:nvPr userDrawn="1"/>
        </p:nvSpPr>
        <p:spPr>
          <a:xfrm>
            <a:off x="-1" y="3312687"/>
            <a:ext cx="12192000" cy="3545313"/>
          </a:xfrm>
          <a:custGeom>
            <a:avLst/>
            <a:gdLst>
              <a:gd name="connsiteX0" fmla="*/ 986101 w 12192000"/>
              <a:gd name="connsiteY0" fmla="*/ 0 h 3545313"/>
              <a:gd name="connsiteX1" fmla="*/ 12192000 w 12192000"/>
              <a:gd name="connsiteY1" fmla="*/ 0 h 3545313"/>
              <a:gd name="connsiteX2" fmla="*/ 12192000 w 12192000"/>
              <a:gd name="connsiteY2" fmla="*/ 510802 h 3545313"/>
              <a:gd name="connsiteX3" fmla="*/ 12192000 w 12192000"/>
              <a:gd name="connsiteY3" fmla="*/ 1543258 h 3545313"/>
              <a:gd name="connsiteX4" fmla="*/ 12192000 w 12192000"/>
              <a:gd name="connsiteY4" fmla="*/ 3545313 h 3545313"/>
              <a:gd name="connsiteX5" fmla="*/ 986101 w 12192000"/>
              <a:gd name="connsiteY5" fmla="*/ 3545313 h 3545313"/>
              <a:gd name="connsiteX6" fmla="*/ 475299 w 12192000"/>
              <a:gd name="connsiteY6" fmla="*/ 3545313 h 3545313"/>
              <a:gd name="connsiteX7" fmla="*/ 0 w 12192000"/>
              <a:gd name="connsiteY7" fmla="*/ 3545313 h 3545313"/>
              <a:gd name="connsiteX8" fmla="*/ 0 w 12192000"/>
              <a:gd name="connsiteY8" fmla="*/ 1543258 h 3545313"/>
              <a:gd name="connsiteX9" fmla="*/ 475299 w 12192000"/>
              <a:gd name="connsiteY9" fmla="*/ 1543258 h 3545313"/>
              <a:gd name="connsiteX10" fmla="*/ 475299 w 12192000"/>
              <a:gd name="connsiteY10" fmla="*/ 510802 h 3545313"/>
              <a:gd name="connsiteX11" fmla="*/ 986101 w 12192000"/>
              <a:gd name="connsiteY11" fmla="*/ 510802 h 354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3545313">
                <a:moveTo>
                  <a:pt x="986101" y="0"/>
                </a:moveTo>
                <a:lnTo>
                  <a:pt x="12192000" y="0"/>
                </a:lnTo>
                <a:lnTo>
                  <a:pt x="12192000" y="510802"/>
                </a:lnTo>
                <a:lnTo>
                  <a:pt x="12192000" y="1543258"/>
                </a:lnTo>
                <a:lnTo>
                  <a:pt x="12192000" y="3545313"/>
                </a:lnTo>
                <a:lnTo>
                  <a:pt x="986101" y="3545313"/>
                </a:lnTo>
                <a:lnTo>
                  <a:pt x="475299" y="3545313"/>
                </a:lnTo>
                <a:lnTo>
                  <a:pt x="0" y="3545313"/>
                </a:lnTo>
                <a:lnTo>
                  <a:pt x="0" y="1543258"/>
                </a:lnTo>
                <a:lnTo>
                  <a:pt x="475299" y="1543258"/>
                </a:lnTo>
                <a:lnTo>
                  <a:pt x="475299" y="510802"/>
                </a:lnTo>
                <a:lnTo>
                  <a:pt x="986101" y="5108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3884" y="1958640"/>
            <a:ext cx="2447645" cy="1370681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0" y="-9921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982403" y="4797922"/>
            <a:ext cx="10159444" cy="16389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cap="all" baseline="0">
                <a:solidFill>
                  <a:srgbClr val="332B60"/>
                </a:solidFill>
                <a:latin typeface="Verdana" charset="0"/>
              </a:defRPr>
            </a:lvl1pPr>
            <a:lvl2pPr marL="0" indent="0">
              <a:spcBef>
                <a:spcPts val="10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2pPr>
          </a:lstStyle>
          <a:p>
            <a:r>
              <a:rPr lang="en-US" altLang="en-US" dirty="0"/>
              <a:t>TALLINN</a:t>
            </a:r>
            <a:r>
              <a:rPr lang="et-EE" altLang="en-US" dirty="0"/>
              <a:t>A</a:t>
            </a:r>
            <a:r>
              <a:rPr lang="en-US" altLang="en-US" dirty="0"/>
              <a:t> </a:t>
            </a:r>
            <a:r>
              <a:rPr lang="et-EE" altLang="en-US" dirty="0"/>
              <a:t>TEHNIKAÜLIKOOL</a:t>
            </a:r>
            <a:endParaRPr lang="en-US" altLang="en-US" dirty="0"/>
          </a:p>
          <a:p>
            <a:r>
              <a:rPr lang="en-US" altLang="en-US" sz="1700" b="0" cap="none" dirty="0" err="1">
                <a:solidFill>
                  <a:schemeClr val="accent2"/>
                </a:solidFill>
              </a:rPr>
              <a:t>Ehitajate</a:t>
            </a:r>
            <a:r>
              <a:rPr lang="en-US" altLang="en-US" sz="1700" b="0" cap="none" dirty="0">
                <a:solidFill>
                  <a:schemeClr val="accent2"/>
                </a:solidFill>
              </a:rPr>
              <a:t> </a:t>
            </a:r>
            <a:r>
              <a:rPr lang="et-EE" altLang="en-US" sz="1700" b="0" cap="none" dirty="0">
                <a:solidFill>
                  <a:schemeClr val="accent2"/>
                </a:solidFill>
              </a:rPr>
              <a:t>tee</a:t>
            </a:r>
            <a:r>
              <a:rPr lang="en-US" altLang="en-US" sz="1700" b="0" cap="none" dirty="0">
                <a:solidFill>
                  <a:schemeClr val="accent2"/>
                </a:solidFill>
              </a:rPr>
              <a:t> 5, 19086 Tallinn</a:t>
            </a:r>
            <a:r>
              <a:rPr lang="et-EE" altLang="en-US" sz="1700" b="0" cap="none" dirty="0">
                <a:solidFill>
                  <a:schemeClr val="accent2"/>
                </a:solidFill>
              </a:rPr>
              <a:t>, </a:t>
            </a:r>
          </a:p>
          <a:p>
            <a:r>
              <a:rPr lang="et-EE" altLang="en-US" sz="1700" b="0" cap="none" dirty="0">
                <a:solidFill>
                  <a:schemeClr val="accent2"/>
                </a:solidFill>
              </a:rPr>
              <a:t>Tel </a:t>
            </a:r>
            <a:r>
              <a:rPr lang="en-US" altLang="en-US" sz="1700" b="0" cap="none" dirty="0">
                <a:solidFill>
                  <a:schemeClr val="accent2"/>
                </a:solidFill>
              </a:rPr>
              <a:t>620 2002 (</a:t>
            </a:r>
            <a:r>
              <a:rPr lang="et-EE" altLang="en-US" sz="1700" b="0" cap="none" dirty="0">
                <a:solidFill>
                  <a:schemeClr val="accent2"/>
                </a:solidFill>
              </a:rPr>
              <a:t>E-R</a:t>
            </a:r>
            <a:r>
              <a:rPr lang="en-US" altLang="en-US" sz="1700" b="0" cap="none" dirty="0">
                <a:solidFill>
                  <a:schemeClr val="accent2"/>
                </a:solidFill>
              </a:rPr>
              <a:t> 8.30–</a:t>
            </a:r>
            <a:r>
              <a:rPr lang="et-EE" altLang="en-US" sz="1700" b="0" cap="none" dirty="0">
                <a:solidFill>
                  <a:schemeClr val="accent2"/>
                </a:solidFill>
              </a:rPr>
              <a:t>17</a:t>
            </a:r>
            <a:r>
              <a:rPr lang="en-US" altLang="en-US" sz="1700" b="0" cap="none" dirty="0">
                <a:solidFill>
                  <a:schemeClr val="accent2"/>
                </a:solidFill>
              </a:rPr>
              <a:t>.00</a:t>
            </a:r>
            <a:r>
              <a:rPr lang="et-EE" altLang="en-US" sz="1700" b="0" cap="none" dirty="0">
                <a:solidFill>
                  <a:schemeClr val="accent2"/>
                </a:solidFill>
              </a:rPr>
              <a:t>)</a:t>
            </a:r>
            <a:endParaRPr lang="en-US" altLang="en-US" sz="1700" cap="none" dirty="0">
              <a:solidFill>
                <a:schemeClr val="accent2"/>
              </a:solidFill>
            </a:endParaRPr>
          </a:p>
          <a:p>
            <a:r>
              <a:rPr lang="en-US" altLang="en-US" sz="1700" cap="none" dirty="0">
                <a:solidFill>
                  <a:schemeClr val="accent2"/>
                </a:solidFill>
                <a:latin typeface="Verdana" panose="020B0604030504040204" pitchFamily="34" charset="0"/>
              </a:rPr>
              <a:t>t</a:t>
            </a:r>
            <a:r>
              <a:rPr lang="et-EE" altLang="en-US" sz="1700" cap="none" dirty="0" err="1">
                <a:solidFill>
                  <a:schemeClr val="accent2"/>
                </a:solidFill>
                <a:latin typeface="Verdana" panose="020B0604030504040204" pitchFamily="34" charset="0"/>
              </a:rPr>
              <a:t>altech</a:t>
            </a:r>
            <a:r>
              <a:rPr lang="en-US" altLang="en-US" sz="1700" cap="none" dirty="0">
                <a:solidFill>
                  <a:schemeClr val="accent2"/>
                </a:solidFill>
                <a:latin typeface="Verdana" panose="020B0604030504040204" pitchFamily="34" charset="0"/>
              </a:rPr>
              <a:t>.</a:t>
            </a:r>
            <a:r>
              <a:rPr lang="en-US" altLang="en-US" sz="1700" cap="none" dirty="0" err="1">
                <a:solidFill>
                  <a:schemeClr val="accent2"/>
                </a:solidFill>
                <a:latin typeface="Verdana" panose="020B0604030504040204" pitchFamily="34" charset="0"/>
              </a:rPr>
              <a:t>ee</a:t>
            </a:r>
            <a:endParaRPr lang="en-US" altLang="en-US" sz="1700" cap="non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38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16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vaslaid ar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" y="0"/>
            <a:ext cx="12187834" cy="6858000"/>
          </a:xfrm>
          <a:prstGeom prst="rect">
            <a:avLst/>
          </a:prstGeom>
        </p:spPr>
      </p:pic>
      <p:pic>
        <p:nvPicPr>
          <p:cNvPr id="17" name="Picture 3" descr="C:\Users\ipihu\Desktop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966097"/>
            <a:ext cx="24495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0" y="-9921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838200" y="4797425"/>
            <a:ext cx="8892396" cy="8528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cap="all" baseline="0">
                <a:solidFill>
                  <a:schemeClr val="accent3"/>
                </a:solidFill>
                <a:latin typeface="Verdan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865962"/>
            <a:ext cx="4738535" cy="7079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chemeClr val="accent2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 </a:t>
            </a:r>
            <a:br>
              <a:rPr lang="et-EE" dirty="0"/>
            </a:br>
            <a:r>
              <a:rPr lang="et-EE" dirty="0"/>
              <a:t>tekstilaade</a:t>
            </a:r>
          </a:p>
        </p:txBody>
      </p:sp>
    </p:spTree>
    <p:extLst>
      <p:ext uri="{BB962C8B-B14F-4D97-AF65-F5344CB8AC3E}">
        <p14:creationId xmlns:p14="http://schemas.microsoft.com/office/powerpoint/2010/main" val="497450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09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494517" cy="810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171700" y="1628776"/>
            <a:ext cx="8802242" cy="4140200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lang="en-US" altLang="en-US" sz="1800" smtClean="0">
                <a:solidFill>
                  <a:srgbClr val="332B60"/>
                </a:solidFill>
              </a:defRPr>
            </a:lvl1pPr>
            <a:lvl2pPr marL="742950" indent="-28575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2pPr>
            <a:lvl3pPr marL="12001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3pPr>
            <a:lvl4pPr>
              <a:defRPr sz="1800">
                <a:solidFill>
                  <a:srgbClr val="332B60"/>
                </a:solidFill>
              </a:defRPr>
            </a:lvl4pPr>
            <a:lvl5pPr marL="1771650" marR="0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>
              <a:defRPr sz="1800">
                <a:solidFill>
                  <a:srgbClr val="332B60"/>
                </a:solidFill>
              </a:defRPr>
            </a:lvl7pPr>
          </a:lstStyle>
          <a:p>
            <a:pPr>
              <a:buClr>
                <a:srgbClr val="E4067E"/>
              </a:buClr>
            </a:pP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Vivamus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Proin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dapibus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Praesent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ultrice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ces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nulla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sit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amet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lacus.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dirty="0" err="1">
                <a:solidFill>
                  <a:srgbClr val="332B60"/>
                </a:solidFill>
              </a:rPr>
              <a:t>Ut</a:t>
            </a:r>
            <a:r>
              <a:rPr lang="en-US" altLang="en-US" sz="1800" dirty="0">
                <a:solidFill>
                  <a:srgbClr val="332B60"/>
                </a:solidFill>
              </a:rPr>
              <a:t> vitae </a:t>
            </a:r>
            <a:r>
              <a:rPr lang="en-US" altLang="en-US" sz="1800" dirty="0" err="1">
                <a:solidFill>
                  <a:srgbClr val="332B60"/>
                </a:solidFill>
              </a:rPr>
              <a:t>nunc</a:t>
            </a:r>
            <a:r>
              <a:rPr lang="en-US" altLang="en-US" sz="1800" dirty="0">
                <a:solidFill>
                  <a:srgbClr val="332B60"/>
                </a:solidFill>
              </a:rPr>
              <a:t> non </a:t>
            </a:r>
            <a:r>
              <a:rPr lang="en-US" altLang="en-US" sz="1800" dirty="0" err="1">
                <a:solidFill>
                  <a:srgbClr val="332B60"/>
                </a:solidFill>
              </a:rPr>
              <a:t>pede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tristique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sagittis</a:t>
            </a:r>
            <a:r>
              <a:rPr lang="en-US" altLang="en-US" sz="1800" dirty="0">
                <a:solidFill>
                  <a:srgbClr val="332B60"/>
                </a:solidFill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</a:rPr>
              <a:t>Aliquam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imperdiet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elit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vel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justo</a:t>
            </a:r>
            <a:r>
              <a:rPr lang="en-US" altLang="en-US" sz="1800" dirty="0">
                <a:solidFill>
                  <a:srgbClr val="332B60"/>
                </a:solidFill>
              </a:rPr>
              <a:t>. </a:t>
            </a:r>
          </a:p>
          <a:p>
            <a:pPr lvl="2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dirty="0" err="1">
                <a:solidFill>
                  <a:srgbClr val="332B60"/>
                </a:solidFill>
              </a:rPr>
              <a:t>Quisque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porttitor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imperiandiet</a:t>
            </a:r>
            <a:r>
              <a:rPr lang="en-US" altLang="en-US" sz="1800" dirty="0">
                <a:solidFill>
                  <a:srgbClr val="332B60"/>
                </a:solidFill>
              </a:rPr>
              <a:t> qua.</a:t>
            </a:r>
          </a:p>
          <a:p>
            <a:pPr lvl="3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</a:p>
          <a:p>
            <a:pPr lvl="4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</a:p>
          <a:p>
            <a:pPr lvl="5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  <a:endParaRPr lang="en-US" altLang="en-US" dirty="0">
              <a:solidFill>
                <a:srgbClr val="332B60"/>
              </a:solidFill>
            </a:endParaRPr>
          </a:p>
          <a:p>
            <a:pPr>
              <a:buClr>
                <a:srgbClr val="E4067E"/>
              </a:buClr>
            </a:pPr>
            <a:r>
              <a:rPr lang="et-EE" altLang="en-US" sz="1800" dirty="0">
                <a:solidFill>
                  <a:srgbClr val="332B60"/>
                </a:solidFill>
                <a:latin typeface="+mn-lt"/>
              </a:rPr>
              <a:t>B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ibendum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,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rutrum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ut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,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turpis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Sed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velit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dirty="0" err="1">
                <a:solidFill>
                  <a:srgbClr val="332B60"/>
                </a:solidFill>
              </a:rPr>
              <a:t>Sed</a:t>
            </a:r>
            <a:r>
              <a:rPr lang="en-US" altLang="en-US" sz="1800" dirty="0">
                <a:solidFill>
                  <a:srgbClr val="332B60"/>
                </a:solidFill>
              </a:rPr>
              <a:t> semper </a:t>
            </a:r>
            <a:r>
              <a:rPr lang="en-US" altLang="en-US" sz="1800" dirty="0" err="1">
                <a:solidFill>
                  <a:srgbClr val="332B60"/>
                </a:solidFill>
              </a:rPr>
              <a:t>augue</a:t>
            </a:r>
            <a:r>
              <a:rPr lang="en-US" altLang="en-US" sz="1800" dirty="0">
                <a:solidFill>
                  <a:srgbClr val="332B60"/>
                </a:solidFill>
              </a:rPr>
              <a:t>.</a:t>
            </a:r>
          </a:p>
          <a:p>
            <a:pPr marL="2514600" marR="0" lvl="5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marL="2057400" marR="0" lvl="4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lvl="2"/>
            <a:endParaRPr lang="et-EE" dirty="0"/>
          </a:p>
          <a:p>
            <a:pPr lvl="0"/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611767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 userDrawn="1">
          <p15:clr>
            <a:srgbClr val="FBAE40"/>
          </p15:clr>
        </p15:guide>
        <p15:guide id="3" pos="136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10494517" cy="80277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2500"/>
            </a:lvl2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5"/>
          </p:nvPr>
        </p:nvSpPr>
        <p:spPr>
          <a:xfrm>
            <a:off x="2183498" y="3244275"/>
            <a:ext cx="8790444" cy="253088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Diagrammi lisamiseks klõpsake ikooni</a:t>
            </a:r>
            <a:endParaRPr lang="en-US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2171700" y="2144993"/>
            <a:ext cx="8790444" cy="901807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lr>
                <a:srgbClr val="E4067E"/>
              </a:buClr>
              <a:buFont typeface="Wingdings" panose="05000000000000000000" pitchFamily="2" charset="2"/>
              <a:buChar char="§"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742950" indent="-28575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2pPr>
            <a:lvl3pPr marL="1143000" indent="-22860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3pPr>
            <a:lvl4pPr marL="1371600" indent="0">
              <a:buFont typeface="Verdana" panose="020B0604030504040204" pitchFamily="34" charset="0"/>
              <a:buNone/>
              <a:defRPr/>
            </a:lvl4pPr>
          </a:lstStyle>
          <a:p>
            <a:pPr lvl="0"/>
            <a:r>
              <a:rPr lang="et-EE" dirty="0"/>
              <a:t>Redigeeri juhtslaidi tekstilaade</a:t>
            </a:r>
          </a:p>
          <a:p>
            <a:pPr lvl="1"/>
            <a:r>
              <a:rPr lang="et-EE" dirty="0"/>
              <a:t>Redigeeri teksti</a:t>
            </a:r>
          </a:p>
          <a:p>
            <a:pPr lvl="2"/>
            <a:r>
              <a:rPr lang="et-EE" dirty="0"/>
              <a:t>Redigeeri teksti</a:t>
            </a:r>
          </a:p>
          <a:p>
            <a:pPr lvl="2"/>
            <a:endParaRPr lang="et-EE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2171700" y="1628776"/>
            <a:ext cx="8790444" cy="41366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 tekstilaade</a:t>
            </a:r>
          </a:p>
        </p:txBody>
      </p:sp>
    </p:spTree>
    <p:extLst>
      <p:ext uri="{BB962C8B-B14F-4D97-AF65-F5344CB8AC3E}">
        <p14:creationId xmlns:p14="http://schemas.microsoft.com/office/powerpoint/2010/main" val="4102421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 userDrawn="1">
          <p15:clr>
            <a:srgbClr val="FBAE40"/>
          </p15:clr>
        </p15:guide>
        <p15:guide id="3" orient="horz" pos="399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656887" cy="81088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171700" y="1628776"/>
            <a:ext cx="8964612" cy="388032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 tekstilaade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171700" y="2196270"/>
            <a:ext cx="8964613" cy="3572706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  <a:latin typeface="+mn-lt"/>
              </a:defRPr>
            </a:lvl1pPr>
          </a:lstStyle>
          <a:p>
            <a:pPr lvl="0"/>
            <a:r>
              <a:rPr lang="et-EE" noProof="0" dirty="0"/>
              <a:t>Pildi lisamiseks klõpsake ikooni</a:t>
            </a:r>
            <a:endParaRPr lang="en-US" noProof="0" dirty="0"/>
          </a:p>
        </p:txBody>
      </p:sp>
      <p:sp>
        <p:nvSpPr>
          <p:cNvPr id="5" name="Text Placeholder 1"/>
          <p:cNvSpPr txBox="1">
            <a:spLocks/>
          </p:cNvSpPr>
          <p:nvPr userDrawn="1"/>
        </p:nvSpPr>
        <p:spPr>
          <a:xfrm>
            <a:off x="1836653" y="5972632"/>
            <a:ext cx="2761100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TALLINNA TEHNIKAÜLIKOOL</a:t>
            </a:r>
            <a:endParaRPr lang="en-US" altLang="en-US" sz="1200" b="0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592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997" userDrawn="1">
          <p15:clr>
            <a:srgbClr val="FBAE40"/>
          </p15:clr>
        </p15:guide>
        <p15:guide id="3" orient="horz" pos="102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7" y="549275"/>
            <a:ext cx="6109380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12" name="Chart Placeholder 13"/>
          <p:cNvSpPr>
            <a:spLocks noGrp="1"/>
          </p:cNvSpPr>
          <p:nvPr>
            <p:ph type="chart" sz="quarter" idx="15"/>
          </p:nvPr>
        </p:nvSpPr>
        <p:spPr>
          <a:xfrm>
            <a:off x="6888163" y="549276"/>
            <a:ext cx="4248151" cy="52197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  <a:latin typeface="+mn-lt"/>
              </a:defRPr>
            </a:lvl1pPr>
          </a:lstStyle>
          <a:p>
            <a:pPr lvl="0"/>
            <a:r>
              <a:rPr lang="et-EE" noProof="0" dirty="0"/>
              <a:t>Diagrammi lisamiseks klõpsake ikooni</a:t>
            </a:r>
            <a:endParaRPr lang="en-US" noProof="0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71700" y="1628776"/>
            <a:ext cx="4351731" cy="4140199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685800" indent="-22860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2pPr>
            <a:lvl3pPr marL="1143000" indent="-22860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3pPr>
            <a:lvl4pPr marL="16002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4pPr>
            <a:lvl5pPr marL="20574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 dirty="0"/>
              <a:t>Redigeeri juhtslaidi tekstilaade</a:t>
            </a:r>
          </a:p>
          <a:p>
            <a:pPr lvl="1"/>
            <a:r>
              <a:rPr lang="et-EE" dirty="0"/>
              <a:t>Redigeeri teksti</a:t>
            </a:r>
          </a:p>
          <a:p>
            <a:pPr lvl="2"/>
            <a:r>
              <a:rPr lang="et-EE" dirty="0"/>
              <a:t>Redigeeri teksti</a:t>
            </a:r>
          </a:p>
          <a:p>
            <a:pPr marL="1600200" marR="0" lvl="3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/>
              <a:t>Redigeeri teksti</a:t>
            </a:r>
          </a:p>
          <a:p>
            <a:pPr marL="2057400" marR="0" lvl="4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/>
              <a:t>Redigeeri teksti</a:t>
            </a:r>
          </a:p>
          <a:p>
            <a:pPr marL="2514600" marR="0" lvl="5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/>
              <a:t>Redigeeri teksti</a:t>
            </a:r>
          </a:p>
          <a:p>
            <a:pPr marL="2971800" marR="0" lvl="6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/>
              <a:t>Redigeeri teksti </a:t>
            </a:r>
          </a:p>
        </p:txBody>
      </p:sp>
    </p:spTree>
    <p:extLst>
      <p:ext uri="{BB962C8B-B14F-4D97-AF65-F5344CB8AC3E}">
        <p14:creationId xmlns:p14="http://schemas.microsoft.com/office/powerpoint/2010/main" val="1097222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6044006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2200" b="1" i="0"/>
            </a:lvl2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6888163" y="549276"/>
            <a:ext cx="4248151" cy="52197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Pildi lisamiseks klõpsake ikooni</a:t>
            </a:r>
            <a:endParaRPr lang="en-US" noProof="0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71700" y="1628776"/>
            <a:ext cx="4351731" cy="4140199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685800" indent="-22860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2pPr>
            <a:lvl3pPr marL="1143000" indent="-22860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3pPr>
            <a:lvl4pPr marL="16002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4pPr>
            <a:lvl5pPr marL="20574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 dirty="0"/>
              <a:t>Redigeeri juhtslaidi tekstilaade</a:t>
            </a:r>
          </a:p>
          <a:p>
            <a:pPr lvl="1"/>
            <a:r>
              <a:rPr lang="et-EE" dirty="0"/>
              <a:t>Redigeeri teksti</a:t>
            </a:r>
          </a:p>
          <a:p>
            <a:pPr lvl="2"/>
            <a:r>
              <a:rPr lang="et-EE" dirty="0"/>
              <a:t>Redigeeri teksti</a:t>
            </a:r>
          </a:p>
          <a:p>
            <a:pPr marL="1600200" marR="0" lvl="3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/>
              <a:t>Redigeeri teksti</a:t>
            </a:r>
          </a:p>
          <a:p>
            <a:pPr marL="2057400" marR="0" lvl="4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/>
              <a:t>Redigeeri teksti</a:t>
            </a:r>
          </a:p>
          <a:p>
            <a:pPr marL="2514600" marR="0" lvl="5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/>
              <a:t>Redigeeri teksti</a:t>
            </a:r>
          </a:p>
          <a:p>
            <a:pPr marL="2971800" marR="0" lvl="6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/>
              <a:t>Redigeeri teksti </a:t>
            </a:r>
          </a:p>
        </p:txBody>
      </p:sp>
    </p:spTree>
    <p:extLst>
      <p:ext uri="{BB962C8B-B14F-4D97-AF65-F5344CB8AC3E}">
        <p14:creationId xmlns:p14="http://schemas.microsoft.com/office/powerpoint/2010/main" val="239501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afik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2171700" y="5204389"/>
            <a:ext cx="4351731" cy="57076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 tekstilaade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58471"/>
            <a:ext cx="10656888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6888164" y="5204389"/>
            <a:ext cx="4248542" cy="57076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 tekstilaade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22"/>
          </p:nvPr>
        </p:nvSpPr>
        <p:spPr>
          <a:xfrm>
            <a:off x="2171701" y="1628776"/>
            <a:ext cx="4351338" cy="333633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Diagrammi lisamiseks klõpsake ikooni</a:t>
            </a:r>
            <a:endParaRPr lang="en-US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3" hasCustomPrompt="1"/>
          </p:nvPr>
        </p:nvSpPr>
        <p:spPr>
          <a:xfrm>
            <a:off x="6888163" y="1628775"/>
            <a:ext cx="4248150" cy="333633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Diagrammi lisamiseks klõpsake ikooni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4055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 pi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2171700" y="549276"/>
            <a:ext cx="5109317" cy="52197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Pildi lisamiseks klõpsake ikooni</a:t>
            </a:r>
            <a:endParaRPr lang="en-US" noProof="0" dirty="0"/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9"/>
          </p:nvPr>
        </p:nvSpPr>
        <p:spPr>
          <a:xfrm>
            <a:off x="7511753" y="3459344"/>
            <a:ext cx="3624561" cy="230963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Pildi lisamiseks klõpsake ikooni</a:t>
            </a:r>
            <a:endParaRPr lang="en-US" noProof="0" dirty="0"/>
          </a:p>
        </p:txBody>
      </p:sp>
      <p:sp>
        <p:nvSpPr>
          <p:cNvPr id="11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7511753" y="549275"/>
            <a:ext cx="3624561" cy="270956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Pildi lisamiseks klõpsake ikooni</a:t>
            </a:r>
            <a:endParaRPr lang="en-US" noProof="0" dirty="0"/>
          </a:p>
        </p:txBody>
      </p:sp>
      <p:sp>
        <p:nvSpPr>
          <p:cNvPr id="5" name="Text Placeholder 1"/>
          <p:cNvSpPr txBox="1">
            <a:spLocks/>
          </p:cNvSpPr>
          <p:nvPr userDrawn="1"/>
        </p:nvSpPr>
        <p:spPr>
          <a:xfrm>
            <a:off x="1836653" y="5972632"/>
            <a:ext cx="2761100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TALLINNA TEHNIKAÜLIKOOL</a:t>
            </a:r>
            <a:endParaRPr lang="en-US" altLang="en-US" sz="1200" b="0" dirty="0"/>
          </a:p>
        </p:txBody>
      </p:sp>
      <p:cxnSp>
        <p:nvCxnSpPr>
          <p:cNvPr id="6" name="Straight Connector 8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787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51545"/>
            <a:ext cx="10656888" cy="8366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2500" b="1" i="0"/>
            </a:lvl2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23"/>
          </p:nvPr>
        </p:nvSpPr>
        <p:spPr>
          <a:xfrm>
            <a:off x="2171700" y="1628776"/>
            <a:ext cx="8964613" cy="4140200"/>
          </a:xfrm>
          <a:prstGeom prst="rect">
            <a:avLst/>
          </a:prstGeom>
        </p:spPr>
        <p:txBody>
          <a:bodyPr/>
          <a:lstStyle>
            <a:lvl1pPr>
              <a:defRPr sz="1800" baseline="0">
                <a:solidFill>
                  <a:schemeClr val="bg1"/>
                </a:solidFill>
                <a:latin typeface="Verdana" charset="0"/>
              </a:defRPr>
            </a:lvl1pPr>
          </a:lstStyle>
          <a:p>
            <a:pPr lvl="0"/>
            <a:r>
              <a:rPr lang="et-EE" noProof="0" dirty="0"/>
              <a:t>Tabeli lisamiseks klõpsake ikooni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966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t="19052" r="15651" b="26172"/>
          <a:stretch/>
        </p:blipFill>
        <p:spPr>
          <a:xfrm>
            <a:off x="462334" y="5732251"/>
            <a:ext cx="1085205" cy="648000"/>
          </a:xfrm>
          <a:prstGeom prst="rect">
            <a:avLst/>
          </a:prstGeom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0AB993-4BFC-4F9E-97E1-F2FF3173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6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</a:t>
            </a:r>
            <a:br>
              <a:rPr lang="et-EE" dirty="0"/>
            </a:br>
            <a:r>
              <a:rPr lang="en-US" dirty="0"/>
              <a:t>TITLE STYLE</a:t>
            </a:r>
            <a:endParaRPr lang="et-E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043F4D-4C1B-412C-914B-5B86DDA7F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6291"/>
            <a:ext cx="10515600" cy="4109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E4067E"/>
              </a:buClr>
            </a:pP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Vivamus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Proin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dapibus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Praesent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ultrice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ces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nulla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sit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amet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lacus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dirty="0" err="1">
                <a:solidFill>
                  <a:srgbClr val="332B60"/>
                </a:solidFill>
              </a:rPr>
              <a:t>Ut</a:t>
            </a:r>
            <a:r>
              <a:rPr lang="en-US" altLang="en-US" sz="1800" dirty="0">
                <a:solidFill>
                  <a:srgbClr val="332B60"/>
                </a:solidFill>
              </a:rPr>
              <a:t> vitae </a:t>
            </a:r>
            <a:r>
              <a:rPr lang="en-US" altLang="en-US" sz="1800" dirty="0" err="1">
                <a:solidFill>
                  <a:srgbClr val="332B60"/>
                </a:solidFill>
              </a:rPr>
              <a:t>nunc</a:t>
            </a:r>
            <a:r>
              <a:rPr lang="en-US" altLang="en-US" sz="1800" dirty="0">
                <a:solidFill>
                  <a:srgbClr val="332B60"/>
                </a:solidFill>
              </a:rPr>
              <a:t> non </a:t>
            </a:r>
            <a:r>
              <a:rPr lang="en-US" altLang="en-US" sz="1800" dirty="0" err="1">
                <a:solidFill>
                  <a:srgbClr val="332B60"/>
                </a:solidFill>
              </a:rPr>
              <a:t>pede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tristique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sagittis</a:t>
            </a:r>
            <a:r>
              <a:rPr lang="en-US" altLang="en-US" sz="1800" dirty="0">
                <a:solidFill>
                  <a:srgbClr val="332B60"/>
                </a:solidFill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</a:rPr>
              <a:t>Aliquam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imperdiet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elit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vel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justo</a:t>
            </a:r>
            <a:r>
              <a:rPr lang="en-US" altLang="en-US" sz="1800" dirty="0">
                <a:solidFill>
                  <a:srgbClr val="332B60"/>
                </a:solidFill>
              </a:rPr>
              <a:t>. </a:t>
            </a:r>
          </a:p>
          <a:p>
            <a:pPr lvl="2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dirty="0" err="1">
                <a:solidFill>
                  <a:srgbClr val="332B60"/>
                </a:solidFill>
              </a:rPr>
              <a:t>Quisque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porttitor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imperiandiet</a:t>
            </a:r>
            <a:r>
              <a:rPr lang="en-US" altLang="en-US" sz="1800" dirty="0">
                <a:solidFill>
                  <a:srgbClr val="332B60"/>
                </a:solidFill>
              </a:rPr>
              <a:t> qua.</a:t>
            </a:r>
          </a:p>
          <a:p>
            <a:pPr lvl="3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</a:p>
          <a:p>
            <a:pPr lvl="4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</a:p>
          <a:p>
            <a:pPr lvl="5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  <a:endParaRPr lang="en-US" altLang="en-US" dirty="0">
              <a:solidFill>
                <a:srgbClr val="332B6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9" r:id="rId11"/>
    <p:sldLayoutId id="2147483920" r:id="rId12"/>
    <p:sldLayoutId id="2147483922" r:id="rId13"/>
    <p:sldLayoutId id="2147483923" r:id="rId14"/>
    <p:sldLayoutId id="2147483925" r:id="rId15"/>
  </p:sldLayoutIdLst>
  <p:hf hdr="0" ft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2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34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3" pos="1368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6" orient="horz" pos="3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kredex.ee/sites/default/files/2019-03/Eesti%20eluasemefondi%20puitkorterelamute%20ehitustehniline%20seisukord%20ning%20prognoositav%20eluiga.pdf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kredex.ee/sites/default/files/2019-03/Eesti%20eluasemefondi%20puitkorterelamute%20ehitustehniline%20seisukord%20ning%20prognoositav%20eluiga.pdf" TargetMode="Externa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4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19.png"/><Relationship Id="rId7" Type="http://schemas.openxmlformats.org/officeDocument/2006/relationships/image" Target="../media/image122.wmf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2.png"/><Relationship Id="rId5" Type="http://schemas.openxmlformats.org/officeDocument/2006/relationships/image" Target="../media/image24.png"/><Relationship Id="rId4" Type="http://schemas.openxmlformats.org/officeDocument/2006/relationships/image" Target="../media/image1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kredex.ee/et/uudised/kredexi-toetusel-valminud-maaelamute-uuring" TargetMode="External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nouded.rkas.ee/uldehitus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191491" y="3554507"/>
            <a:ext cx="10130444" cy="1059057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t-EE" altLang="en-US" sz="2600" dirty="0">
                <a:latin typeface="Verdana" pitchFamily="34" charset="0"/>
              </a:rPr>
              <a:t>Puittarindite renoveerimine kaasaegsete isolatsioonimaterjalidega</a:t>
            </a:r>
            <a:endParaRPr lang="en-US" altLang="en-US" sz="2600" dirty="0">
              <a:latin typeface="Verdana" pitchFamily="34" charset="0"/>
            </a:endParaRPr>
          </a:p>
          <a:p>
            <a:endParaRPr lang="en-US" dirty="0"/>
          </a:p>
        </p:txBody>
      </p:sp>
      <p:sp>
        <p:nvSpPr>
          <p:cNvPr id="9" name="Teksti kohatäide 8"/>
          <p:cNvSpPr>
            <a:spLocks noGrp="1"/>
          </p:cNvSpPr>
          <p:nvPr>
            <p:ph type="body" sz="quarter" idx="13"/>
          </p:nvPr>
        </p:nvSpPr>
        <p:spPr>
          <a:xfrm>
            <a:off x="1191490" y="4792288"/>
            <a:ext cx="6061365" cy="1361038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t-EE" altLang="en-US" sz="2600" b="1" dirty="0">
                <a:latin typeface="Verdana" pitchFamily="34" charset="0"/>
              </a:rPr>
              <a:t>PRIIT RANNIK</a:t>
            </a:r>
            <a:r>
              <a:rPr lang="et-EE" altLang="en-US" sz="2600" dirty="0">
                <a:latin typeface="Verdana" pitchFamily="34" charset="0"/>
              </a:rPr>
              <a:t>, </a:t>
            </a:r>
            <a:r>
              <a:rPr lang="et-EE" altLang="en-US" sz="2600" dirty="0" err="1">
                <a:latin typeface="Verdana" pitchFamily="34" charset="0"/>
              </a:rPr>
              <a:t>MSc</a:t>
            </a:r>
            <a:r>
              <a:rPr lang="et-EE" altLang="en-US" sz="2600" dirty="0">
                <a:latin typeface="Verdana" pitchFamily="34" charset="0"/>
              </a:rPr>
              <a:t>, Diplomeeritud arhitekt (tase 7.)</a:t>
            </a:r>
            <a:endParaRPr lang="en-US" altLang="en-US" sz="2600" dirty="0">
              <a:latin typeface="Verdana" pitchFamily="34" charset="0"/>
            </a:endParaRPr>
          </a:p>
          <a:p>
            <a:pPr fontAlgn="base">
              <a:spcAft>
                <a:spcPct val="0"/>
              </a:spcAft>
            </a:pPr>
            <a:endParaRPr lang="et-EE" altLang="en-US" sz="7400" dirty="0">
              <a:latin typeface="Verdana" pitchFamily="34" charset="0"/>
            </a:endParaRPr>
          </a:p>
          <a:p>
            <a:pPr fontAlgn="base">
              <a:spcAft>
                <a:spcPct val="0"/>
              </a:spcAft>
            </a:pPr>
            <a:endParaRPr lang="en-US" altLang="en-US" sz="8000" dirty="0">
              <a:latin typeface="Verdana" pitchFamily="34" charset="0"/>
            </a:endParaRPr>
          </a:p>
          <a:p>
            <a:pPr fontAlgn="base">
              <a:spcAft>
                <a:spcPct val="0"/>
              </a:spcAft>
            </a:pPr>
            <a:endParaRPr lang="et-EE" dirty="0"/>
          </a:p>
        </p:txBody>
      </p:sp>
      <p:sp>
        <p:nvSpPr>
          <p:cNvPr id="4" name="Teksti kohatäide 8">
            <a:extLst>
              <a:ext uri="{FF2B5EF4-FFF2-40B4-BE49-F238E27FC236}">
                <a16:creationId xmlns:a16="http://schemas.microsoft.com/office/drawing/2014/main" id="{EC414496-8C84-409B-BC95-950BF6DA6168}"/>
              </a:ext>
            </a:extLst>
          </p:cNvPr>
          <p:cNvSpPr txBox="1">
            <a:spLocks/>
          </p:cNvSpPr>
          <p:nvPr/>
        </p:nvSpPr>
        <p:spPr>
          <a:xfrm>
            <a:off x="372686" y="5916079"/>
            <a:ext cx="6253019" cy="47449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kern="1200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Aft>
                <a:spcPct val="0"/>
              </a:spcAft>
            </a:pPr>
            <a:r>
              <a:rPr lang="et-EE" altLang="en-US" dirty="0">
                <a:solidFill>
                  <a:schemeClr val="tx1"/>
                </a:solidFill>
                <a:latin typeface="Verdana" pitchFamily="34" charset="0"/>
              </a:rPr>
              <a:t>Eesti vabaõhumuuseum 31.05.2023</a:t>
            </a:r>
          </a:p>
          <a:p>
            <a:pPr fontAlgn="base">
              <a:spcAft>
                <a:spcPct val="0"/>
              </a:spcAft>
            </a:pPr>
            <a:endParaRPr lang="en-US" altLang="en-US" sz="8000" dirty="0">
              <a:latin typeface="Verdana" pitchFamily="34" charset="0"/>
            </a:endParaRPr>
          </a:p>
          <a:p>
            <a:pPr fontAlgn="base">
              <a:spcAft>
                <a:spcPct val="0"/>
              </a:spcAft>
            </a:pPr>
            <a:endParaRPr lang="et-E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79A425-824A-4321-9849-E91F17537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744" y="3303493"/>
            <a:ext cx="1667256" cy="1205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66436E-39D4-46E2-89CB-55597A4DB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426" y="5790071"/>
            <a:ext cx="3186545" cy="971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F2B980-B240-FBB2-37A6-7CF221741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0262" y="4508951"/>
            <a:ext cx="2581738" cy="122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62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/>
          </p:cNvSpPr>
          <p:nvPr/>
        </p:nvSpPr>
        <p:spPr bwMode="auto">
          <a:xfrm>
            <a:off x="2423592" y="1341438"/>
            <a:ext cx="612068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457200" eaLnBrk="0" hangingPunct="0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t-EE" altLang="et-EE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Tarindi toimivuse määravad:</a:t>
            </a:r>
          </a:p>
          <a:p>
            <a:pPr lvl="1" eaLnBrk="1" hangingPunct="1">
              <a:defRPr/>
            </a:pPr>
            <a:r>
              <a:rPr lang="et-EE" altLang="et-EE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ii) Temperatuur ja suhteline niiskus </a:t>
            </a:r>
            <a:r>
              <a:rPr lang="et-EE" altLang="et-EE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tarindi sees</a:t>
            </a:r>
            <a:r>
              <a:rPr lang="et-EE" altLang="et-EE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mis sõltub muuhulgas:</a:t>
            </a:r>
          </a:p>
          <a:p>
            <a:pPr lvl="2" eaLnBrk="1" hangingPunct="1">
              <a:defRPr/>
            </a:pPr>
            <a:r>
              <a:rPr lang="et-EE" altLang="et-EE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Tarindi kihtide soojustakistusest ja veeaurutakistusest (veeauru </a:t>
            </a:r>
            <a:r>
              <a:rPr lang="et-EE" altLang="et-EE" sz="1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difusioon</a:t>
            </a:r>
            <a:r>
              <a:rPr lang="et-EE" altLang="et-EE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toimivus nn kastepunkti meetodil)</a:t>
            </a:r>
          </a:p>
          <a:p>
            <a:pPr lvl="2" eaLnBrk="1" hangingPunct="1">
              <a:defRPr/>
            </a:pPr>
            <a:r>
              <a:rPr lang="et-EE" altLang="et-EE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Tarindi sisepinna õhutakistusest ja defektidest (veeauru </a:t>
            </a:r>
            <a:r>
              <a:rPr lang="et-EE" altLang="et-EE" sz="1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konvektsioon</a:t>
            </a:r>
            <a:r>
              <a:rPr lang="et-EE" altLang="et-EE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koos õhuga)</a:t>
            </a:r>
          </a:p>
          <a:p>
            <a:pPr lvl="2" eaLnBrk="1" hangingPunct="1">
              <a:defRPr/>
            </a:pPr>
            <a:r>
              <a:rPr lang="et-EE" altLang="et-EE" sz="1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Muul viisil</a:t>
            </a:r>
            <a:r>
              <a:rPr lang="et-EE" altLang="et-EE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tarindisse sattunud niiskusest (ehitusniiskus, veeleke kaldvihmast, veeavarii, kondensaat, </a:t>
            </a:r>
            <a:r>
              <a:rPr lang="et-EE" altLang="et-EE" sz="1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kapillaartõus</a:t>
            </a:r>
            <a:r>
              <a:rPr lang="et-EE" altLang="et-EE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jne) mistahes kujul (vesi, jää, lumi, veeaur)</a:t>
            </a:r>
            <a:endParaRPr lang="et-EE" altLang="et-EE" sz="1600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defRPr/>
            </a:pPr>
            <a:r>
              <a:rPr lang="et-EE" altLang="et-EE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Veel </a:t>
            </a:r>
            <a:r>
              <a:rPr lang="et-EE" altLang="et-EE" sz="1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toimivuse kriteerium</a:t>
            </a:r>
            <a:r>
              <a:rPr lang="et-EE" altLang="et-EE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 – soojuslik sisekliima, soojusläbivuse suurenemine, keemiline lagunemine, korrosioon, külmakahjustused, kahjulike ühendite eritumine, puidumädanik, visuaal jne</a:t>
            </a:r>
            <a:endParaRPr lang="et-EE" altLang="et-EE" sz="1600" dirty="0"/>
          </a:p>
          <a:p>
            <a:pPr lvl="2" eaLnBrk="1" hangingPunct="1">
              <a:defRPr/>
            </a:pPr>
            <a:endParaRPr lang="et-EE" altLang="et-EE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defRPr/>
            </a:pPr>
            <a:endParaRPr lang="et-EE" altLang="et-EE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9700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3" t="17650" r="26303" b="18924"/>
          <a:stretch>
            <a:fillRect/>
          </a:stretch>
        </p:blipFill>
        <p:spPr bwMode="auto">
          <a:xfrm>
            <a:off x="8760296" y="292100"/>
            <a:ext cx="1703387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2" b="20596"/>
          <a:stretch>
            <a:fillRect/>
          </a:stretch>
        </p:blipFill>
        <p:spPr bwMode="auto">
          <a:xfrm>
            <a:off x="8675364" y="2461197"/>
            <a:ext cx="18732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2"/>
          <p:cNvSpPr>
            <a:spLocks noChangeArrowheads="1"/>
          </p:cNvSpPr>
          <p:nvPr/>
        </p:nvSpPr>
        <p:spPr bwMode="auto">
          <a:xfrm>
            <a:off x="9520541" y="3006584"/>
            <a:ext cx="1152128" cy="48565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703" name="Rectangle 10"/>
          <p:cNvSpPr>
            <a:spLocks noChangeArrowheads="1"/>
          </p:cNvSpPr>
          <p:nvPr/>
        </p:nvSpPr>
        <p:spPr bwMode="auto">
          <a:xfrm>
            <a:off x="9304339" y="3706813"/>
            <a:ext cx="968375" cy="514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29704" name="Picture 3" descr="C:\Users\Targo\Desktop\Pictures\EF-Hooned\Teemapildid\Fassaadikate\IMG_44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017" y="4292181"/>
            <a:ext cx="1774054" cy="133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99" y="1916832"/>
            <a:ext cx="2447118" cy="370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/>
          </p:cNvSpPr>
          <p:nvPr/>
        </p:nvSpPr>
        <p:spPr>
          <a:xfrm>
            <a:off x="3000375" y="333375"/>
            <a:ext cx="7056438" cy="8636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>
            <a:lvl1pPr algn="l" defTabSz="9142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t-EE" altLang="et-EE" sz="2200" b="1" dirty="0">
                <a:latin typeface="Verdana" panose="020B0604030504040204" pitchFamily="34" charset="0"/>
                <a:ea typeface="Verdana" panose="020B0604030504040204" pitchFamily="34" charset="0"/>
              </a:rPr>
              <a:t>Toimivuse kriteeriumid III</a:t>
            </a:r>
          </a:p>
        </p:txBody>
      </p:sp>
    </p:spTree>
    <p:extLst>
      <p:ext uri="{BB962C8B-B14F-4D97-AF65-F5344CB8AC3E}">
        <p14:creationId xmlns:p14="http://schemas.microsoft.com/office/powerpoint/2010/main" val="2384202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 idx="4294967295"/>
          </p:nvPr>
        </p:nvSpPr>
        <p:spPr>
          <a:xfrm>
            <a:off x="3000375" y="333375"/>
            <a:ext cx="7056438" cy="863600"/>
          </a:xfrm>
        </p:spPr>
        <p:txBody>
          <a:bodyPr/>
          <a:lstStyle/>
          <a:p>
            <a:pPr algn="ctr" eaLnBrk="1" hangingPunct="1"/>
            <a:r>
              <a:rPr lang="et-EE" altLang="et-EE" sz="2400" b="1" dirty="0">
                <a:latin typeface="Verdana" panose="020B0604030504040204" pitchFamily="34" charset="0"/>
                <a:ea typeface="Verdana" panose="020B0604030504040204" pitchFamily="34" charset="0"/>
              </a:rPr>
              <a:t>Tarindi olulised kihid - sõrestiksein</a:t>
            </a:r>
          </a:p>
        </p:txBody>
      </p:sp>
      <p:sp>
        <p:nvSpPr>
          <p:cNvPr id="20483" name="Rectangle 3"/>
          <p:cNvSpPr>
            <a:spLocks noGrp="1"/>
          </p:cNvSpPr>
          <p:nvPr>
            <p:ph type="body" idx="4294967295"/>
          </p:nvPr>
        </p:nvSpPr>
        <p:spPr>
          <a:xfrm>
            <a:off x="3000375" y="1280254"/>
            <a:ext cx="7056438" cy="5022850"/>
          </a:xfrm>
        </p:spPr>
        <p:txBody>
          <a:bodyPr>
            <a:normAutofit/>
          </a:bodyPr>
          <a:lstStyle/>
          <a:p>
            <a:pPr marL="381000" lvl="1" indent="-381000">
              <a:buFont typeface="Arial" panose="020B0604020202020204" pitchFamily="34" charset="0"/>
              <a:buChar char="•"/>
              <a:defRPr/>
            </a:pPr>
            <a:r>
              <a:rPr 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Igal kihil on oma ülesanne</a:t>
            </a:r>
          </a:p>
          <a:p>
            <a:pPr marL="781050" lvl="2" indent="-381000">
              <a:defRPr/>
            </a:pP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Õhutõkked:</a:t>
            </a:r>
          </a:p>
          <a:p>
            <a:pPr marL="781050" lvl="2" indent="-381000"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>
              <a:buNone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>
              <a:buNone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81050" lvl="1" indent="-381000">
              <a:defRPr/>
            </a:pPr>
            <a:endParaRPr lang="en-GB" alt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>
              <a:buNone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81050" lvl="1" indent="-381000">
              <a:defRPr/>
            </a:pPr>
            <a:endParaRPr lang="en-GB" alt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222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3987801"/>
            <a:ext cx="6183312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3"/>
          <p:cNvSpPr txBox="1">
            <a:spLocks/>
          </p:cNvSpPr>
          <p:nvPr/>
        </p:nvSpPr>
        <p:spPr bwMode="auto">
          <a:xfrm rot="16200000">
            <a:off x="9549607" y="4764882"/>
            <a:ext cx="1071562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t-EE" sz="1050" kern="0" dirty="0"/>
              <a:t>T.Kalamees</a:t>
            </a:r>
          </a:p>
        </p:txBody>
      </p:sp>
      <p:cxnSp>
        <p:nvCxnSpPr>
          <p:cNvPr id="7" name="Curved Connector 6"/>
          <p:cNvCxnSpPr/>
          <p:nvPr/>
        </p:nvCxnSpPr>
        <p:spPr>
          <a:xfrm>
            <a:off x="3143250" y="5370513"/>
            <a:ext cx="592138" cy="4762"/>
          </a:xfrm>
          <a:prstGeom prst="curvedConnector3">
            <a:avLst/>
          </a:prstGeom>
          <a:ln w="2857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1" name="Shape 121"/>
          <p:cNvSpPr txBox="1">
            <a:spLocks/>
          </p:cNvSpPr>
          <p:nvPr/>
        </p:nvSpPr>
        <p:spPr bwMode="auto">
          <a:xfrm flipH="1">
            <a:off x="2946401" y="4826000"/>
            <a:ext cx="1204913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1F497D"/>
              </a:buClr>
              <a:buNone/>
            </a:pPr>
            <a:r>
              <a:rPr lang="et-EE" altLang="en-US" sz="1000" b="1" dirty="0">
                <a:solidFill>
                  <a:srgbClr val="00B050"/>
                </a:solidFill>
                <a:ea typeface="Verdana" panose="020B0604030504040204" pitchFamily="34" charset="0"/>
                <a:cs typeface="Verdana" panose="020B0604030504040204" pitchFamily="34" charset="0"/>
                <a:sym typeface="Trebuchet MS" panose="020B0603020202020204" pitchFamily="34" charset="0"/>
              </a:rPr>
              <a:t>ÕHU</a:t>
            </a:r>
            <a:r>
              <a:rPr lang="et-EE" altLang="en-US" sz="1000" b="1" dirty="0">
                <a:solidFill>
                  <a:srgbClr val="7030A0"/>
                </a:solidFill>
                <a:ea typeface="Verdana" panose="020B0604030504040204" pitchFamily="34" charset="0"/>
                <a:cs typeface="Verdana" panose="020B0604030504040204" pitchFamily="34" charset="0"/>
                <a:sym typeface="Trebuchet MS" panose="020B0603020202020204" pitchFamily="34" charset="0"/>
              </a:rPr>
              <a:t>(-JA AURU)</a:t>
            </a:r>
            <a:r>
              <a:rPr lang="et-EE" altLang="en-US" sz="1000" b="1" dirty="0">
                <a:solidFill>
                  <a:srgbClr val="00B050"/>
                </a:solidFill>
                <a:ea typeface="Verdana" panose="020B0604030504040204" pitchFamily="34" charset="0"/>
                <a:cs typeface="Verdana" panose="020B0604030504040204" pitchFamily="34" charset="0"/>
                <a:sym typeface="Trebuchet MS" panose="020B0603020202020204" pitchFamily="34" charset="0"/>
              </a:rPr>
              <a:t>TÕKE	</a:t>
            </a:r>
            <a:endParaRPr lang="fi-FI" altLang="en-US" sz="1000" dirty="0">
              <a:solidFill>
                <a:srgbClr val="9B255A"/>
              </a:solidFill>
              <a:ea typeface="Verdana" panose="020B0604030504040204" pitchFamily="34" charset="0"/>
              <a:cs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pic>
        <p:nvPicPr>
          <p:cNvPr id="5223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2586039"/>
            <a:ext cx="115411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5" name="Content Placeholder 2"/>
          <p:cNvSpPr txBox="1">
            <a:spLocks/>
          </p:cNvSpPr>
          <p:nvPr/>
        </p:nvSpPr>
        <p:spPr bwMode="auto">
          <a:xfrm>
            <a:off x="3351214" y="2092326"/>
            <a:ext cx="19446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>
            <a:lvl1pPr marL="341313" indent="-341313" defTabSz="912813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455613" defTabSz="912813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1413" indent="-22701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598613" indent="-22701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5813" indent="-22701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30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02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74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46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1" eaLnBrk="1" hangingPunct="1">
              <a:buClrTx/>
              <a:buFont typeface="Arial" panose="020B0604020202020204" pitchFamily="34" charset="0"/>
              <a:buNone/>
            </a:pPr>
            <a:r>
              <a:rPr lang="et-EE" altLang="en-US" sz="1400" b="1">
                <a:ea typeface="Verdana" panose="020B0604030504040204" pitchFamily="34" charset="0"/>
              </a:rPr>
              <a:t>RULL-MATERJAL</a:t>
            </a:r>
            <a:endParaRPr lang="et-EE" altLang="en-US" sz="1400">
              <a:ea typeface="Verdana" panose="020B0604030504040204" pitchFamily="34" charset="0"/>
            </a:endParaRPr>
          </a:p>
        </p:txBody>
      </p:sp>
      <p:pic>
        <p:nvPicPr>
          <p:cNvPr id="52236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4752" b="3868"/>
          <a:stretch>
            <a:fillRect/>
          </a:stretch>
        </p:blipFill>
        <p:spPr bwMode="auto">
          <a:xfrm>
            <a:off x="5087938" y="2581276"/>
            <a:ext cx="15113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7" name="Content Placeholder 2"/>
          <p:cNvSpPr txBox="1">
            <a:spLocks/>
          </p:cNvSpPr>
          <p:nvPr/>
        </p:nvSpPr>
        <p:spPr bwMode="auto">
          <a:xfrm>
            <a:off x="4581525" y="2068514"/>
            <a:ext cx="171608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>
            <a:lvl1pPr marL="341313" indent="-341313" defTabSz="912813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455613" defTabSz="912813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1413" indent="-22701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598613" indent="-22701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5813" indent="-22701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30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02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74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46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1" eaLnBrk="1" hangingPunct="1">
              <a:buClrTx/>
              <a:buFont typeface="Arial" panose="020B0604020202020204" pitchFamily="34" charset="0"/>
              <a:buNone/>
            </a:pPr>
            <a:r>
              <a:rPr lang="et-EE" altLang="en-US" sz="1400" b="1">
                <a:ea typeface="Verdana" panose="020B0604030504040204" pitchFamily="34" charset="0"/>
              </a:rPr>
              <a:t>PLAAT-MATERJAL</a:t>
            </a:r>
            <a:endParaRPr lang="et-EE" altLang="en-US" sz="1400">
              <a:ea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5441" y="5437188"/>
            <a:ext cx="3170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t-EE" altLang="et-EE" sz="1200" kern="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Õhuerijuhtivus&lt;</a:t>
            </a:r>
            <a:r>
              <a:rPr lang="et-EE" sz="12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et-EE" sz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·10</a:t>
            </a:r>
            <a:r>
              <a:rPr lang="et-EE" sz="1200" baseline="30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-6</a:t>
            </a:r>
            <a:r>
              <a:rPr lang="et-EE" sz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</a:t>
            </a:r>
            <a:r>
              <a:rPr lang="et-EE" sz="1200" baseline="30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et-EE" sz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/(m</a:t>
            </a:r>
            <a:r>
              <a:rPr lang="et-EE" sz="1200" baseline="30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t-EE" sz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sPa);</a:t>
            </a:r>
          </a:p>
          <a:p>
            <a:pPr>
              <a:defRPr/>
            </a:pPr>
            <a:r>
              <a:rPr lang="et-EE" sz="12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Veeauru difusioonitakistus S</a:t>
            </a:r>
            <a:r>
              <a:rPr lang="et-EE" sz="1200" baseline="-250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lang="et-EE" sz="12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&gt;~3 m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53064" y="3297238"/>
            <a:ext cx="125412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t-EE" alt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OSB </a:t>
            </a:r>
            <a:r>
              <a:rPr lang="et-EE" altLang="et-EE" sz="1200" kern="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22 mm, sulundiga, liitekohad tihendatud</a:t>
            </a:r>
            <a:endParaRPr lang="en-US" sz="1200" dirty="0"/>
          </a:p>
        </p:txBody>
      </p:sp>
      <p:sp>
        <p:nvSpPr>
          <p:cNvPr id="21" name="Rectangle 20"/>
          <p:cNvSpPr/>
          <p:nvPr/>
        </p:nvSpPr>
        <p:spPr>
          <a:xfrm>
            <a:off x="4016376" y="3308351"/>
            <a:ext cx="1254125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t-EE" altLang="et-EE" sz="1200" kern="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Liitekohad teibitud!</a:t>
            </a:r>
            <a:endParaRPr lang="en-US" sz="1200" dirty="0"/>
          </a:p>
        </p:txBody>
      </p:sp>
      <p:cxnSp>
        <p:nvCxnSpPr>
          <p:cNvPr id="52242" name="Straight Arrow Connector 27"/>
          <p:cNvCxnSpPr>
            <a:cxnSpLocks noChangeShapeType="1"/>
          </p:cNvCxnSpPr>
          <p:nvPr/>
        </p:nvCxnSpPr>
        <p:spPr bwMode="auto">
          <a:xfrm>
            <a:off x="4605339" y="3895725"/>
            <a:ext cx="452437" cy="5794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Shape 121"/>
          <p:cNvSpPr txBox="1">
            <a:spLocks/>
          </p:cNvSpPr>
          <p:nvPr/>
        </p:nvSpPr>
        <p:spPr bwMode="auto">
          <a:xfrm flipH="1">
            <a:off x="3003551" y="3721100"/>
            <a:ext cx="16875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1F497D"/>
              </a:buClr>
              <a:buNone/>
              <a:defRPr/>
            </a:pPr>
            <a:r>
              <a:rPr lang="et-EE" altLang="et-EE" sz="900" kern="0" dirty="0">
                <a:solidFill>
                  <a:srgbClr val="7030A0"/>
                </a:solidFill>
                <a:ea typeface="Verdana" panose="020B0604030504040204" pitchFamily="34" charset="0"/>
              </a:rPr>
              <a:t>Vertikaalne roov/ ühe või kahekihiline vert. laudis</a:t>
            </a:r>
            <a:endParaRPr lang="fi-FI" altLang="en-US" sz="900" dirty="0">
              <a:solidFill>
                <a:srgbClr val="7030A0"/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  <a:sym typeface="Trebuchet MS" panose="020B0603020202020204" pitchFamily="34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1F497D"/>
              </a:buClr>
              <a:buNone/>
              <a:defRPr/>
            </a:pPr>
            <a:endParaRPr lang="fi-FI" altLang="en-US" sz="900" dirty="0">
              <a:solidFill>
                <a:srgbClr val="9B255A"/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pic>
        <p:nvPicPr>
          <p:cNvPr id="5224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1" y="4076701"/>
            <a:ext cx="2544763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189" y="1024732"/>
            <a:ext cx="2592387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00071" y="5759649"/>
            <a:ext cx="35360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t-EE" sz="1400" b="1" dirty="0">
                <a:latin typeface="Verdana" panose="020B0604030504040204" pitchFamily="34" charset="0"/>
                <a:ea typeface="Verdana" panose="020B0604030504040204" pitchFamily="34" charset="0"/>
              </a:rPr>
              <a:t>Täna</a:t>
            </a: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 ei pea lisaroov olema enam postidega paralleelselt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1079103" y="2078158"/>
            <a:ext cx="1569244" cy="63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>
            <a:lvl1pPr marL="341313" indent="-341313" defTabSz="912813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455613" defTabSz="912813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1413" indent="-22701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598613" indent="-22701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5813" indent="-22701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30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02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74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46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1" eaLnBrk="1" hangingPunct="1">
              <a:buClrTx/>
              <a:buFont typeface="Arial" panose="020B0604020202020204" pitchFamily="34" charset="0"/>
              <a:buNone/>
            </a:pPr>
            <a:r>
              <a:rPr lang="et-EE" altLang="en-US" sz="1400" b="1" dirty="0">
                <a:ea typeface="Verdana" panose="020B0604030504040204" pitchFamily="34" charset="0"/>
              </a:rPr>
              <a:t>TARIND ISE </a:t>
            </a:r>
            <a:endParaRPr lang="et-EE" altLang="en-US" sz="1400" dirty="0">
              <a:ea typeface="Verdana" panose="020B0604030504040204" pitchFamily="34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2279506" y="2078158"/>
            <a:ext cx="1569244" cy="63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>
            <a:lvl1pPr marL="341313" indent="-341313" defTabSz="912813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455613" defTabSz="912813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1413" indent="-22701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598613" indent="-22701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5813" indent="-22701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30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02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74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46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1" eaLnBrk="1" hangingPunct="1">
              <a:buClrTx/>
              <a:buFont typeface="Arial" panose="020B0604020202020204" pitchFamily="34" charset="0"/>
              <a:buNone/>
            </a:pPr>
            <a:r>
              <a:rPr lang="et-EE" altLang="en-US" sz="1400" b="1" dirty="0">
                <a:ea typeface="Verdana" panose="020B0604030504040204" pitchFamily="34" charset="0"/>
              </a:rPr>
              <a:t>KROHV</a:t>
            </a:r>
            <a:endParaRPr lang="et-EE" altLang="en-US" sz="1400" dirty="0"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756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 idx="4294967295"/>
          </p:nvPr>
        </p:nvSpPr>
        <p:spPr>
          <a:xfrm>
            <a:off x="3000375" y="333375"/>
            <a:ext cx="7056438" cy="863600"/>
          </a:xfrm>
        </p:spPr>
        <p:txBody>
          <a:bodyPr/>
          <a:lstStyle/>
          <a:p>
            <a:pPr algn="ctr" eaLnBrk="1" hangingPunct="1"/>
            <a:r>
              <a:rPr lang="et-EE" altLang="et-EE" sz="2400" b="1" dirty="0">
                <a:latin typeface="Verdana" panose="020B0604030504040204" pitchFamily="34" charset="0"/>
                <a:ea typeface="Verdana" panose="020B0604030504040204" pitchFamily="34" charset="0"/>
              </a:rPr>
              <a:t>Tarindi olulised kihid - sõrestiksein</a:t>
            </a:r>
          </a:p>
        </p:txBody>
      </p:sp>
      <p:sp>
        <p:nvSpPr>
          <p:cNvPr id="20483" name="Rectangle 3"/>
          <p:cNvSpPr>
            <a:spLocks noGrp="1"/>
          </p:cNvSpPr>
          <p:nvPr>
            <p:ph type="body" idx="4294967295"/>
          </p:nvPr>
        </p:nvSpPr>
        <p:spPr>
          <a:xfrm>
            <a:off x="3000376" y="1358901"/>
            <a:ext cx="4170181" cy="5383213"/>
          </a:xfrm>
        </p:spPr>
        <p:txBody>
          <a:bodyPr/>
          <a:lstStyle/>
          <a:p>
            <a:pPr marL="381000" lvl="1" indent="-381000">
              <a:buFont typeface="Arial" panose="020B0604020202020204" pitchFamily="34" charset="0"/>
              <a:buChar char="•"/>
              <a:defRPr/>
            </a:pPr>
            <a:r>
              <a:rPr 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Igal kihil on oma ülesanne</a:t>
            </a:r>
          </a:p>
          <a:p>
            <a:pPr marL="781050" lvl="2" indent="-381000">
              <a:defRPr/>
            </a:pP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Tuuletõke: </a:t>
            </a: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30 mm pressitud</a:t>
            </a:r>
          </a:p>
          <a:p>
            <a:pPr marL="400050" lvl="2" indent="0">
              <a:buNone/>
              <a:defRPr/>
            </a:pP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villast, sulundservaga, vetthülgava </a:t>
            </a:r>
          </a:p>
          <a:p>
            <a:pPr marL="400050" lvl="2" indent="0">
              <a:buNone/>
              <a:defRPr/>
            </a:pP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kuid veeauru juhtiva pinnakattega,</a:t>
            </a:r>
          </a:p>
          <a:p>
            <a:pPr marL="400050" lvl="2" indent="0">
              <a:buNone/>
              <a:defRPr/>
            </a:pP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liitekohad teibitud</a:t>
            </a:r>
          </a:p>
          <a:p>
            <a:pPr marL="685800" lvl="2" indent="-285750">
              <a:defRPr/>
            </a:pP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Miks teised, õhemad tuuletõkked ei sobi?</a:t>
            </a:r>
            <a:endParaRPr lang="et-E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>
              <a:buNone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81050" lvl="1" indent="-381000">
              <a:defRPr/>
            </a:pPr>
            <a:endParaRPr lang="en-GB" alt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>
              <a:buNone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81050" lvl="1" indent="-381000">
              <a:defRPr/>
            </a:pPr>
            <a:endParaRPr lang="en-GB" alt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325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3987801"/>
            <a:ext cx="6183312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04" y="755650"/>
            <a:ext cx="2592387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3"/>
          <p:cNvSpPr txBox="1">
            <a:spLocks/>
          </p:cNvSpPr>
          <p:nvPr/>
        </p:nvSpPr>
        <p:spPr bwMode="auto">
          <a:xfrm rot="16200000">
            <a:off x="9532145" y="4560095"/>
            <a:ext cx="1071563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t-EE" sz="1050" kern="0" dirty="0"/>
              <a:t>T.Kalamees</a:t>
            </a:r>
          </a:p>
        </p:txBody>
      </p:sp>
      <p:cxnSp>
        <p:nvCxnSpPr>
          <p:cNvPr id="7" name="Curved Connector 6"/>
          <p:cNvCxnSpPr/>
          <p:nvPr/>
        </p:nvCxnSpPr>
        <p:spPr>
          <a:xfrm>
            <a:off x="3143250" y="5370513"/>
            <a:ext cx="592138" cy="4762"/>
          </a:xfrm>
          <a:prstGeom prst="curvedConnector3">
            <a:avLst/>
          </a:prstGeom>
          <a:ln w="2857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6" name="Shape 121"/>
          <p:cNvSpPr txBox="1">
            <a:spLocks/>
          </p:cNvSpPr>
          <p:nvPr/>
        </p:nvSpPr>
        <p:spPr bwMode="auto">
          <a:xfrm flipH="1">
            <a:off x="2946401" y="4826000"/>
            <a:ext cx="1204913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1F497D"/>
              </a:buClr>
              <a:buNone/>
            </a:pPr>
            <a:r>
              <a:rPr lang="et-EE" altLang="en-US" sz="1000" b="1" dirty="0">
                <a:solidFill>
                  <a:srgbClr val="00B050"/>
                </a:solidFill>
                <a:ea typeface="Verdana" panose="020B0604030504040204" pitchFamily="34" charset="0"/>
                <a:cs typeface="Verdana" panose="020B0604030504040204" pitchFamily="34" charset="0"/>
                <a:sym typeface="Trebuchet MS" panose="020B0603020202020204" pitchFamily="34" charset="0"/>
              </a:rPr>
              <a:t>ÕHU</a:t>
            </a:r>
            <a:r>
              <a:rPr lang="et-EE" altLang="en-US" sz="1000" b="1" dirty="0">
                <a:solidFill>
                  <a:srgbClr val="7030A0"/>
                </a:solidFill>
                <a:ea typeface="Verdana" panose="020B0604030504040204" pitchFamily="34" charset="0"/>
                <a:cs typeface="Verdana" panose="020B0604030504040204" pitchFamily="34" charset="0"/>
                <a:sym typeface="Trebuchet MS" panose="020B0603020202020204" pitchFamily="34" charset="0"/>
              </a:rPr>
              <a:t>(-JA AURU)</a:t>
            </a:r>
            <a:r>
              <a:rPr lang="et-EE" altLang="en-US" sz="1000" b="1" dirty="0">
                <a:solidFill>
                  <a:srgbClr val="00B050"/>
                </a:solidFill>
                <a:ea typeface="Verdana" panose="020B0604030504040204" pitchFamily="34" charset="0"/>
                <a:cs typeface="Verdana" panose="020B0604030504040204" pitchFamily="34" charset="0"/>
                <a:sym typeface="Trebuchet MS" panose="020B0603020202020204" pitchFamily="34" charset="0"/>
              </a:rPr>
              <a:t>TÕKE	</a:t>
            </a:r>
            <a:endParaRPr lang="fi-FI" altLang="en-US" sz="1000" dirty="0">
              <a:solidFill>
                <a:srgbClr val="9B255A"/>
              </a:solidFill>
              <a:ea typeface="Verdana" panose="020B0604030504040204" pitchFamily="34" charset="0"/>
              <a:cs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53257" name="Shape 121"/>
          <p:cNvSpPr txBox="1">
            <a:spLocks/>
          </p:cNvSpPr>
          <p:nvPr/>
        </p:nvSpPr>
        <p:spPr bwMode="auto">
          <a:xfrm flipH="1">
            <a:off x="3033714" y="4219576"/>
            <a:ext cx="111283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1F497D"/>
              </a:buClr>
              <a:buNone/>
            </a:pPr>
            <a:r>
              <a:rPr lang="et-EE" altLang="en-US" sz="1000" b="1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  <a:sym typeface="Trebuchet MS" panose="020B0603020202020204" pitchFamily="34" charset="0"/>
              </a:rPr>
              <a:t>TUULETÕKE</a:t>
            </a: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1F497D"/>
              </a:buClr>
              <a:buNone/>
            </a:pPr>
            <a:r>
              <a:rPr lang="et-EE" altLang="en-US" sz="1000">
                <a:solidFill>
                  <a:srgbClr val="0070C0"/>
                </a:solidFill>
                <a:ea typeface="Verdana" panose="020B060403050404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 </a:t>
            </a:r>
            <a:endParaRPr lang="fi-FI" altLang="en-US" sz="1000">
              <a:solidFill>
                <a:srgbClr val="0070C0"/>
              </a:solidFill>
              <a:ea typeface="Verdana" panose="020B0604030504040204" pitchFamily="34" charset="0"/>
              <a:cs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cxnSp>
        <p:nvCxnSpPr>
          <p:cNvPr id="10" name="Curved Connector 9"/>
          <p:cNvCxnSpPr/>
          <p:nvPr/>
        </p:nvCxnSpPr>
        <p:spPr>
          <a:xfrm>
            <a:off x="3244850" y="4581526"/>
            <a:ext cx="590550" cy="4763"/>
          </a:xfrm>
          <a:prstGeom prst="curvedConnector3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261" name="Straight Arrow Connector 27"/>
          <p:cNvCxnSpPr>
            <a:cxnSpLocks noChangeShapeType="1"/>
          </p:cNvCxnSpPr>
          <p:nvPr/>
        </p:nvCxnSpPr>
        <p:spPr bwMode="auto">
          <a:xfrm>
            <a:off x="4605339" y="3895725"/>
            <a:ext cx="452437" cy="5794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Shape 121"/>
          <p:cNvSpPr txBox="1">
            <a:spLocks/>
          </p:cNvSpPr>
          <p:nvPr/>
        </p:nvSpPr>
        <p:spPr bwMode="auto">
          <a:xfrm flipH="1">
            <a:off x="3003551" y="3721100"/>
            <a:ext cx="16875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1F497D"/>
              </a:buClr>
              <a:buNone/>
              <a:defRPr/>
            </a:pPr>
            <a:r>
              <a:rPr lang="et-EE" altLang="et-EE" sz="900" kern="0" dirty="0">
                <a:solidFill>
                  <a:srgbClr val="7030A0"/>
                </a:solidFill>
                <a:ea typeface="Verdana" panose="020B0604030504040204" pitchFamily="34" charset="0"/>
              </a:rPr>
              <a:t>Vertikaalne roov/ ühe või kahekihiline vert. laudis</a:t>
            </a:r>
            <a:endParaRPr lang="fi-FI" altLang="en-US" sz="900" dirty="0">
              <a:solidFill>
                <a:srgbClr val="7030A0"/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  <a:sym typeface="Trebuchet MS" panose="020B0603020202020204" pitchFamily="34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1F497D"/>
              </a:buClr>
              <a:buNone/>
              <a:defRPr/>
            </a:pPr>
            <a:endParaRPr lang="fi-FI" altLang="en-US" sz="900" dirty="0">
              <a:solidFill>
                <a:srgbClr val="9B255A"/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pic>
        <p:nvPicPr>
          <p:cNvPr id="53263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1" y="4076701"/>
            <a:ext cx="2544763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055441" y="5437188"/>
            <a:ext cx="3170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t-EE" altLang="et-EE" sz="1200" kern="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Õhuerijuhtivus&lt;</a:t>
            </a:r>
            <a:r>
              <a:rPr lang="et-EE" sz="12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et-EE" sz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·10</a:t>
            </a:r>
            <a:r>
              <a:rPr lang="et-EE" sz="1200" baseline="30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-6</a:t>
            </a:r>
            <a:r>
              <a:rPr lang="et-EE" sz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</a:t>
            </a:r>
            <a:r>
              <a:rPr lang="et-EE" sz="1200" baseline="30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et-EE" sz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/(m</a:t>
            </a:r>
            <a:r>
              <a:rPr lang="et-EE" sz="1200" baseline="30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t-EE" sz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sPa);</a:t>
            </a:r>
          </a:p>
          <a:p>
            <a:pPr>
              <a:defRPr/>
            </a:pPr>
            <a:r>
              <a:rPr lang="et-EE" sz="12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Veeauru difusioonitakistus S</a:t>
            </a:r>
            <a:r>
              <a:rPr lang="et-EE" sz="1200" baseline="-250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lang="et-EE" sz="12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&gt;~3 m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27448" y="4592638"/>
            <a:ext cx="30889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t-EE" altLang="et-EE" sz="1200" kern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Õhuerijuhtivus&lt;</a:t>
            </a:r>
            <a:r>
              <a:rPr lang="et-EE" sz="1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</a:t>
            </a:r>
            <a:r>
              <a:rPr lang="et-EE" sz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·10</a:t>
            </a:r>
            <a:r>
              <a:rPr lang="et-EE" sz="1200" baseline="30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-6 </a:t>
            </a:r>
            <a:r>
              <a:rPr lang="et-EE" sz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et-EE" sz="1200" baseline="30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et-EE" sz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/(m</a:t>
            </a:r>
            <a:r>
              <a:rPr lang="et-EE" sz="1200" baseline="30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t-EE" sz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sPa)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00071" y="5759649"/>
            <a:ext cx="35360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t-EE" sz="1400" b="1" dirty="0">
                <a:latin typeface="Verdana" panose="020B0604030504040204" pitchFamily="34" charset="0"/>
                <a:ea typeface="Verdana" panose="020B0604030504040204" pitchFamily="34" charset="0"/>
              </a:rPr>
              <a:t>Täna</a:t>
            </a: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 ei pea lisaroov olema enam postidega paralleelselt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8435EA1-ECE0-E723-AC6E-1F2DC67B56A6}"/>
              </a:ext>
            </a:extLst>
          </p:cNvPr>
          <p:cNvSpPr txBox="1">
            <a:spLocks/>
          </p:cNvSpPr>
          <p:nvPr/>
        </p:nvSpPr>
        <p:spPr bwMode="auto">
          <a:xfrm>
            <a:off x="1150306" y="4782344"/>
            <a:ext cx="2133221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t-EE" sz="1200" kern="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Isover</a:t>
            </a:r>
            <a:r>
              <a:rPr lang="et-EE" sz="1200" kern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RKL </a:t>
            </a:r>
            <a:r>
              <a:rPr lang="et-EE" sz="1200" kern="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facade</a:t>
            </a:r>
            <a:r>
              <a:rPr lang="et-EE" sz="1200" kern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OK!</a:t>
            </a:r>
          </a:p>
          <a:p>
            <a:pPr marL="0" indent="0">
              <a:buNone/>
              <a:defRPr/>
            </a:pPr>
            <a:r>
              <a:rPr lang="et-EE" sz="1200" kern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VKL ei sobi (51 korda)!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0B6421-C696-E790-B75D-79CD01A9C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414" y="958654"/>
            <a:ext cx="3707497" cy="3118048"/>
          </a:xfrm>
          <a:prstGeom prst="rect">
            <a:avLst/>
          </a:prstGeom>
        </p:spPr>
      </p:pic>
      <p:pic>
        <p:nvPicPr>
          <p:cNvPr id="12" name="Pilt 11">
            <a:extLst>
              <a:ext uri="{FF2B5EF4-FFF2-40B4-BE49-F238E27FC236}">
                <a16:creationId xmlns:a16="http://schemas.microsoft.com/office/drawing/2014/main" id="{66B3DAFF-6556-F277-0242-E26784DF95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4" b="89668" l="5164" r="93427">
                        <a14:foregroundMark x1="5399" y1="57565" x2="5399" y2="57565"/>
                        <a14:foregroundMark x1="93427" y1="33210" x2="93427" y2="33210"/>
                        <a14:foregroundMark x1="62207" y1="78229" x2="62207" y2="78229"/>
                        <a14:backgroundMark x1="57277" y1="84871" x2="57277" y2="84871"/>
                        <a14:backgroundMark x1="60798" y1="81919" x2="60798" y2="81919"/>
                        <a14:backgroundMark x1="65258" y1="75646" x2="65258" y2="75646"/>
                        <a14:backgroundMark x1="79108" y1="55720" x2="79108" y2="55720"/>
                        <a14:backgroundMark x1="61972" y1="78598" x2="61972" y2="78598"/>
                        <a14:backgroundMark x1="62207" y1="78598" x2="62207" y2="78598"/>
                        <a14:backgroundMark x1="62441" y1="78598" x2="62441" y2="78598"/>
                        <a14:backgroundMark x1="10094" y1="68635" x2="10094" y2="68635"/>
                        <a14:backgroundMark x1="62441" y1="76384" x2="62441" y2="76384"/>
                        <a14:backgroundMark x1="62207" y1="77491" x2="62207" y2="77491"/>
                        <a14:backgroundMark x1="24178" y1="76015" x2="24178" y2="76015"/>
                        <a14:backgroundMark x1="19014" y1="73432" x2="19014" y2="73432"/>
                        <a14:backgroundMark x1="35915" y1="82657" x2="35915" y2="82657"/>
                        <a14:backgroundMark x1="48826" y1="88561" x2="48826" y2="88561"/>
                        <a14:backgroundMark x1="90376" y1="40959" x2="90376" y2="40959"/>
                        <a14:backgroundMark x1="96948" y1="29889" x2="96948" y2="29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6810" y="200026"/>
            <a:ext cx="265519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77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 idx="4294967295"/>
          </p:nvPr>
        </p:nvSpPr>
        <p:spPr>
          <a:xfrm>
            <a:off x="3000375" y="333375"/>
            <a:ext cx="7056438" cy="863600"/>
          </a:xfrm>
        </p:spPr>
        <p:txBody>
          <a:bodyPr/>
          <a:lstStyle/>
          <a:p>
            <a:pPr algn="ctr" eaLnBrk="1" hangingPunct="1"/>
            <a:r>
              <a:rPr lang="et-EE" altLang="et-EE" sz="2400" b="1" dirty="0">
                <a:latin typeface="Verdana" panose="020B0604030504040204" pitchFamily="34" charset="0"/>
                <a:ea typeface="Verdana" panose="020B0604030504040204" pitchFamily="34" charset="0"/>
              </a:rPr>
              <a:t>Tarindi olulised kihid - sõrestiksein</a:t>
            </a:r>
          </a:p>
        </p:txBody>
      </p:sp>
      <p:sp>
        <p:nvSpPr>
          <p:cNvPr id="20483" name="Rectangle 3"/>
          <p:cNvSpPr>
            <a:spLocks noGrp="1"/>
          </p:cNvSpPr>
          <p:nvPr>
            <p:ph type="body" idx="4294967295"/>
          </p:nvPr>
        </p:nvSpPr>
        <p:spPr>
          <a:xfrm>
            <a:off x="3000376" y="1358901"/>
            <a:ext cx="4170181" cy="5383213"/>
          </a:xfrm>
        </p:spPr>
        <p:txBody>
          <a:bodyPr/>
          <a:lstStyle/>
          <a:p>
            <a:pPr marL="381000" lvl="1" indent="-381000">
              <a:buFont typeface="Arial" panose="020B0604020202020204" pitchFamily="34" charset="0"/>
              <a:buChar char="•"/>
              <a:defRPr/>
            </a:pPr>
            <a:r>
              <a:rPr 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Igal kihil on oma ülesanne</a:t>
            </a:r>
          </a:p>
          <a:p>
            <a:pPr marL="781050" lvl="2" indent="-381000">
              <a:defRPr/>
            </a:pP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Tuuletõke: </a:t>
            </a: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30 mm pressitud</a:t>
            </a:r>
          </a:p>
          <a:p>
            <a:pPr marL="400050" lvl="2" indent="0">
              <a:buNone/>
              <a:defRPr/>
            </a:pP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villast, sulundservaga, vetthülgava </a:t>
            </a:r>
          </a:p>
          <a:p>
            <a:pPr marL="400050" lvl="2" indent="0">
              <a:buNone/>
              <a:defRPr/>
            </a:pP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kuid veeauru juhtiva pinnakattega,</a:t>
            </a:r>
          </a:p>
          <a:p>
            <a:pPr marL="400050" lvl="2" indent="0">
              <a:buNone/>
              <a:defRPr/>
            </a:pP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liitekohad teibitud</a:t>
            </a:r>
          </a:p>
          <a:p>
            <a:pPr marL="685800" lvl="2" indent="-285750">
              <a:defRPr/>
            </a:pP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Miks teised, õhemad tuuletõkked ei sobi?</a:t>
            </a:r>
            <a:endParaRPr lang="et-E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>
              <a:buNone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81050" lvl="1" indent="-381000">
              <a:defRPr/>
            </a:pPr>
            <a:endParaRPr lang="en-GB" alt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>
              <a:buNone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81050" lvl="1" indent="-381000">
              <a:defRPr/>
            </a:pPr>
            <a:endParaRPr lang="en-GB" alt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325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3987801"/>
            <a:ext cx="6183312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04" y="755650"/>
            <a:ext cx="2592387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3"/>
          <p:cNvSpPr txBox="1">
            <a:spLocks/>
          </p:cNvSpPr>
          <p:nvPr/>
        </p:nvSpPr>
        <p:spPr bwMode="auto">
          <a:xfrm rot="16200000">
            <a:off x="9532145" y="4560095"/>
            <a:ext cx="1071563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t-EE" sz="1050" kern="0" dirty="0"/>
              <a:t>T.Kalamees</a:t>
            </a:r>
          </a:p>
        </p:txBody>
      </p:sp>
      <p:cxnSp>
        <p:nvCxnSpPr>
          <p:cNvPr id="7" name="Curved Connector 6"/>
          <p:cNvCxnSpPr/>
          <p:nvPr/>
        </p:nvCxnSpPr>
        <p:spPr>
          <a:xfrm>
            <a:off x="3143250" y="5370513"/>
            <a:ext cx="592138" cy="4762"/>
          </a:xfrm>
          <a:prstGeom prst="curvedConnector3">
            <a:avLst/>
          </a:prstGeom>
          <a:ln w="2857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6" name="Shape 121"/>
          <p:cNvSpPr txBox="1">
            <a:spLocks/>
          </p:cNvSpPr>
          <p:nvPr/>
        </p:nvSpPr>
        <p:spPr bwMode="auto">
          <a:xfrm flipH="1">
            <a:off x="2946401" y="4826000"/>
            <a:ext cx="1204913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1F497D"/>
              </a:buClr>
              <a:buNone/>
            </a:pPr>
            <a:r>
              <a:rPr lang="et-EE" altLang="en-US" sz="1000" b="1" dirty="0">
                <a:solidFill>
                  <a:srgbClr val="00B050"/>
                </a:solidFill>
                <a:ea typeface="Verdana" panose="020B0604030504040204" pitchFamily="34" charset="0"/>
                <a:cs typeface="Verdana" panose="020B0604030504040204" pitchFamily="34" charset="0"/>
                <a:sym typeface="Trebuchet MS" panose="020B0603020202020204" pitchFamily="34" charset="0"/>
              </a:rPr>
              <a:t>ÕHU</a:t>
            </a:r>
            <a:r>
              <a:rPr lang="et-EE" altLang="en-US" sz="1000" b="1" dirty="0">
                <a:solidFill>
                  <a:srgbClr val="7030A0"/>
                </a:solidFill>
                <a:ea typeface="Verdana" panose="020B0604030504040204" pitchFamily="34" charset="0"/>
                <a:cs typeface="Verdana" panose="020B0604030504040204" pitchFamily="34" charset="0"/>
                <a:sym typeface="Trebuchet MS" panose="020B0603020202020204" pitchFamily="34" charset="0"/>
              </a:rPr>
              <a:t>(-JA AURU)</a:t>
            </a:r>
            <a:r>
              <a:rPr lang="et-EE" altLang="en-US" sz="1000" b="1" dirty="0">
                <a:solidFill>
                  <a:srgbClr val="00B050"/>
                </a:solidFill>
                <a:ea typeface="Verdana" panose="020B0604030504040204" pitchFamily="34" charset="0"/>
                <a:cs typeface="Verdana" panose="020B0604030504040204" pitchFamily="34" charset="0"/>
                <a:sym typeface="Trebuchet MS" panose="020B0603020202020204" pitchFamily="34" charset="0"/>
              </a:rPr>
              <a:t>TÕKE	</a:t>
            </a:r>
            <a:endParaRPr lang="fi-FI" altLang="en-US" sz="1000" dirty="0">
              <a:solidFill>
                <a:srgbClr val="9B255A"/>
              </a:solidFill>
              <a:ea typeface="Verdana" panose="020B0604030504040204" pitchFamily="34" charset="0"/>
              <a:cs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53257" name="Shape 121"/>
          <p:cNvSpPr txBox="1">
            <a:spLocks/>
          </p:cNvSpPr>
          <p:nvPr/>
        </p:nvSpPr>
        <p:spPr bwMode="auto">
          <a:xfrm flipH="1">
            <a:off x="3033714" y="4219576"/>
            <a:ext cx="111283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1F497D"/>
              </a:buClr>
              <a:buNone/>
            </a:pPr>
            <a:r>
              <a:rPr lang="et-EE" altLang="en-US" sz="1000" b="1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  <a:sym typeface="Trebuchet MS" panose="020B0603020202020204" pitchFamily="34" charset="0"/>
              </a:rPr>
              <a:t>TUULETÕKE</a:t>
            </a: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1F497D"/>
              </a:buClr>
              <a:buNone/>
            </a:pPr>
            <a:r>
              <a:rPr lang="et-EE" altLang="en-US" sz="1000">
                <a:solidFill>
                  <a:srgbClr val="0070C0"/>
                </a:solidFill>
                <a:ea typeface="Verdana" panose="020B060403050404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 </a:t>
            </a:r>
            <a:endParaRPr lang="fi-FI" altLang="en-US" sz="1000">
              <a:solidFill>
                <a:srgbClr val="0070C0"/>
              </a:solidFill>
              <a:ea typeface="Verdana" panose="020B0604030504040204" pitchFamily="34" charset="0"/>
              <a:cs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cxnSp>
        <p:nvCxnSpPr>
          <p:cNvPr id="10" name="Curved Connector 9"/>
          <p:cNvCxnSpPr/>
          <p:nvPr/>
        </p:nvCxnSpPr>
        <p:spPr>
          <a:xfrm>
            <a:off x="3244850" y="4581526"/>
            <a:ext cx="590550" cy="4763"/>
          </a:xfrm>
          <a:prstGeom prst="curvedConnector3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261" name="Straight Arrow Connector 27"/>
          <p:cNvCxnSpPr>
            <a:cxnSpLocks noChangeShapeType="1"/>
          </p:cNvCxnSpPr>
          <p:nvPr/>
        </p:nvCxnSpPr>
        <p:spPr bwMode="auto">
          <a:xfrm>
            <a:off x="4605339" y="3895725"/>
            <a:ext cx="452437" cy="5794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Shape 121"/>
          <p:cNvSpPr txBox="1">
            <a:spLocks/>
          </p:cNvSpPr>
          <p:nvPr/>
        </p:nvSpPr>
        <p:spPr bwMode="auto">
          <a:xfrm flipH="1">
            <a:off x="3003551" y="3721100"/>
            <a:ext cx="16875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1F497D"/>
              </a:buClr>
              <a:buNone/>
              <a:defRPr/>
            </a:pPr>
            <a:r>
              <a:rPr lang="et-EE" altLang="et-EE" sz="900" kern="0" dirty="0">
                <a:solidFill>
                  <a:srgbClr val="7030A0"/>
                </a:solidFill>
                <a:ea typeface="Verdana" panose="020B0604030504040204" pitchFamily="34" charset="0"/>
              </a:rPr>
              <a:t>Vertikaalne roov/ ühe või kahekihiline vert. laudis</a:t>
            </a:r>
            <a:endParaRPr lang="fi-FI" altLang="en-US" sz="900" dirty="0">
              <a:solidFill>
                <a:srgbClr val="7030A0"/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  <a:sym typeface="Trebuchet MS" panose="020B0603020202020204" pitchFamily="34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1F497D"/>
              </a:buClr>
              <a:buNone/>
              <a:defRPr/>
            </a:pPr>
            <a:endParaRPr lang="fi-FI" altLang="en-US" sz="900" dirty="0">
              <a:solidFill>
                <a:srgbClr val="9B255A"/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55441" y="5437188"/>
            <a:ext cx="3170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t-EE" altLang="et-EE" sz="1200" kern="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Õhuerijuhtivus&lt;</a:t>
            </a:r>
            <a:r>
              <a:rPr lang="et-EE" sz="12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et-EE" sz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·10</a:t>
            </a:r>
            <a:r>
              <a:rPr lang="et-EE" sz="1200" baseline="30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-6</a:t>
            </a:r>
            <a:r>
              <a:rPr lang="et-EE" sz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</a:t>
            </a:r>
            <a:r>
              <a:rPr lang="et-EE" sz="1200" baseline="30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et-EE" sz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/(m</a:t>
            </a:r>
            <a:r>
              <a:rPr lang="et-EE" sz="1200" baseline="30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t-EE" sz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sPa);</a:t>
            </a:r>
          </a:p>
          <a:p>
            <a:pPr>
              <a:defRPr/>
            </a:pPr>
            <a:r>
              <a:rPr lang="et-EE" sz="12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Veeauru difusioonitakistus S</a:t>
            </a:r>
            <a:r>
              <a:rPr lang="et-EE" sz="1200" baseline="-250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lang="et-EE" sz="12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&gt;~3 m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27448" y="4592638"/>
            <a:ext cx="30889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t-EE" altLang="et-EE" sz="1200" kern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Õhuerijuhtivus&lt;</a:t>
            </a:r>
            <a:r>
              <a:rPr lang="et-EE" sz="1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</a:t>
            </a:r>
            <a:r>
              <a:rPr lang="et-EE" sz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·10</a:t>
            </a:r>
            <a:r>
              <a:rPr lang="et-EE" sz="1200" baseline="30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-6 </a:t>
            </a:r>
            <a:r>
              <a:rPr lang="et-EE" sz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et-EE" sz="1200" baseline="30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et-EE" sz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/(m</a:t>
            </a:r>
            <a:r>
              <a:rPr lang="et-EE" sz="1200" baseline="30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t-EE" sz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sPa)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00071" y="5759649"/>
            <a:ext cx="35360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t-EE" sz="1400" b="1" dirty="0">
                <a:latin typeface="Verdana" panose="020B0604030504040204" pitchFamily="34" charset="0"/>
                <a:ea typeface="Verdana" panose="020B0604030504040204" pitchFamily="34" charset="0"/>
              </a:rPr>
              <a:t>Täna</a:t>
            </a: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 ei pea lisaroov olema enam postidega paralleelselt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8435EA1-ECE0-E723-AC6E-1F2DC67B56A6}"/>
              </a:ext>
            </a:extLst>
          </p:cNvPr>
          <p:cNvSpPr txBox="1">
            <a:spLocks/>
          </p:cNvSpPr>
          <p:nvPr/>
        </p:nvSpPr>
        <p:spPr bwMode="auto">
          <a:xfrm>
            <a:off x="1150306" y="4782344"/>
            <a:ext cx="2133221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t-EE" sz="1200" kern="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Isover</a:t>
            </a:r>
            <a:r>
              <a:rPr lang="et-EE" sz="1200" kern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RKL </a:t>
            </a:r>
            <a:r>
              <a:rPr lang="et-EE" sz="1200" kern="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facade</a:t>
            </a:r>
            <a:r>
              <a:rPr lang="et-EE" sz="1200" kern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OK!</a:t>
            </a:r>
          </a:p>
          <a:p>
            <a:pPr marL="0" indent="0">
              <a:buNone/>
              <a:defRPr/>
            </a:pPr>
            <a:r>
              <a:rPr lang="et-EE" sz="1200" kern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VKL ei sobi (51 korda)!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442727-4E09-C876-1BA1-394F2EE83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961" y="924276"/>
            <a:ext cx="3894069" cy="3055588"/>
          </a:xfrm>
          <a:prstGeom prst="rect">
            <a:avLst/>
          </a:prstGeom>
        </p:spPr>
      </p:pic>
      <p:pic>
        <p:nvPicPr>
          <p:cNvPr id="2050" name="Picture 2" descr="Tuuletõkkeplaat RKL-31 FACADE 30x1200x1800mm Isover - Tuuletõkkeplaadid -  EHITUSPLAADID - ÜLDEHITUS">
            <a:extLst>
              <a:ext uri="{FF2B5EF4-FFF2-40B4-BE49-F238E27FC236}">
                <a16:creationId xmlns:a16="http://schemas.microsoft.com/office/drawing/2014/main" id="{CFBF56B8-9BEE-BD73-8C72-BDF75B639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4833" l="1750" r="97443">
                        <a14:foregroundMark x1="6191" y1="21333" x2="6191" y2="21333"/>
                        <a14:foregroundMark x1="1750" y1="15167" x2="1750" y2="15167"/>
                        <a14:foregroundMark x1="40646" y1="6500" x2="40646" y2="6500"/>
                        <a14:foregroundMark x1="92194" y1="38167" x2="92194" y2="38167"/>
                        <a14:foregroundMark x1="96097" y1="45667" x2="96097" y2="45667"/>
                        <a14:foregroundMark x1="97443" y1="38167" x2="97443" y2="38167"/>
                        <a14:foregroundMark x1="42261" y1="2000" x2="42261" y2="2000"/>
                        <a14:foregroundMark x1="20054" y1="94833" x2="20054" y2="9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423" y="44537"/>
            <a:ext cx="2429577" cy="196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4AA60F94-8B47-BDA8-2A42-B4F6AD73CB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31" t="4220" r="3507"/>
          <a:stretch/>
        </p:blipFill>
        <p:spPr>
          <a:xfrm>
            <a:off x="7457020" y="4050507"/>
            <a:ext cx="2451079" cy="219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88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 idx="4294967295"/>
          </p:nvPr>
        </p:nvSpPr>
        <p:spPr>
          <a:xfrm>
            <a:off x="3000375" y="333375"/>
            <a:ext cx="7056438" cy="863600"/>
          </a:xfrm>
        </p:spPr>
        <p:txBody>
          <a:bodyPr/>
          <a:lstStyle/>
          <a:p>
            <a:pPr algn="ctr" eaLnBrk="1" hangingPunct="1"/>
            <a:r>
              <a:rPr lang="et-EE" altLang="et-EE" sz="2400" b="1" dirty="0">
                <a:latin typeface="Verdana" panose="020B0604030504040204" pitchFamily="34" charset="0"/>
                <a:ea typeface="Verdana" panose="020B0604030504040204" pitchFamily="34" charset="0"/>
              </a:rPr>
              <a:t>Tarindi olulised kihid - sõrestiksein</a:t>
            </a:r>
          </a:p>
        </p:txBody>
      </p:sp>
      <p:sp>
        <p:nvSpPr>
          <p:cNvPr id="20483" name="Rectangle 3"/>
          <p:cNvSpPr>
            <a:spLocks noGrp="1"/>
          </p:cNvSpPr>
          <p:nvPr>
            <p:ph type="body" idx="4294967295"/>
          </p:nvPr>
        </p:nvSpPr>
        <p:spPr>
          <a:xfrm>
            <a:off x="3000376" y="1358901"/>
            <a:ext cx="7199313" cy="5383213"/>
          </a:xfrm>
        </p:spPr>
        <p:txBody>
          <a:bodyPr/>
          <a:lstStyle/>
          <a:p>
            <a:pPr marL="381000" lvl="1" indent="-381000">
              <a:buFont typeface="Arial" panose="020B0604020202020204" pitchFamily="34" charset="0"/>
              <a:buChar char="•"/>
              <a:defRPr/>
            </a:pPr>
            <a:r>
              <a:rPr 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Ehitusniiskus:</a:t>
            </a: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r>
              <a:rPr 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Puitsõrestiktarindite puhul on                           tehaseline eeltootmine rangelt                        soovituslik</a:t>
            </a: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r>
              <a:rPr 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Ühemõõtmeline tarind on ebapiisav, ehitaja vajab sõlmi</a:t>
            </a: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81050" lvl="1" indent="-381000">
              <a:defRPr/>
            </a:pPr>
            <a:endParaRPr lang="en-GB" alt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>
              <a:buNone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81050" lvl="1" indent="-381000">
              <a:defRPr/>
            </a:pPr>
            <a:endParaRPr lang="en-GB" alt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4277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4" y="1773239"/>
            <a:ext cx="3240087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2636912"/>
            <a:ext cx="4568470" cy="225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6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 idx="4294967295"/>
          </p:nvPr>
        </p:nvSpPr>
        <p:spPr>
          <a:xfrm>
            <a:off x="2423592" y="332656"/>
            <a:ext cx="8064896" cy="863600"/>
          </a:xfrm>
        </p:spPr>
        <p:txBody>
          <a:bodyPr/>
          <a:lstStyle/>
          <a:p>
            <a:pPr algn="ctr" eaLnBrk="1" hangingPunct="1"/>
            <a:r>
              <a:rPr lang="et-EE" altLang="et-EE" sz="2400" dirty="0">
                <a:latin typeface="Verdana" panose="020B0604030504040204" pitchFamily="34" charset="0"/>
                <a:ea typeface="Verdana" panose="020B0604030504040204" pitchFamily="34" charset="0"/>
              </a:rPr>
              <a:t>Tarindite toimivus – </a:t>
            </a:r>
            <a:r>
              <a:rPr lang="et-EE" altLang="et-EE" sz="2400" b="1" dirty="0">
                <a:latin typeface="Verdana" panose="020B0604030504040204" pitchFamily="34" charset="0"/>
                <a:ea typeface="Verdana" panose="020B0604030504040204" pitchFamily="34" charset="0"/>
              </a:rPr>
              <a:t>katused</a:t>
            </a:r>
            <a:endParaRPr lang="et-EE" alt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631504" y="1412776"/>
            <a:ext cx="5899317" cy="453650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t-EE" altLang="et-EE" sz="1800" dirty="0">
                <a:latin typeface="Verdana" panose="020B0604030504040204" pitchFamily="34" charset="0"/>
              </a:rPr>
              <a:t>Kaldkatus vs lamekatus – piiriks loetakse 1:10</a:t>
            </a:r>
          </a:p>
          <a:p>
            <a:pPr>
              <a:defRPr/>
            </a:pPr>
            <a:r>
              <a:rPr lang="et-EE" altLang="et-EE" sz="1800" dirty="0">
                <a:latin typeface="Verdana" panose="020B0604030504040204" pitchFamily="34" charset="0"/>
              </a:rPr>
              <a:t>Lamekatuse puhul puudub kõrguste erinevus </a:t>
            </a:r>
            <a:r>
              <a:rPr lang="et-EE" altLang="et-EE" sz="1600" dirty="0">
                <a:latin typeface="Verdana" panose="020B0604030504040204" pitchFamily="34" charset="0"/>
              </a:rPr>
              <a:t>(liikumapanev jõud õhu liikumiseks)</a:t>
            </a:r>
            <a:r>
              <a:rPr lang="et-EE" altLang="et-EE" sz="1800" dirty="0">
                <a:latin typeface="Verdana" panose="020B0604030504040204" pitchFamily="34" charset="0"/>
              </a:rPr>
              <a:t>. Lamekatuse minimaalne kalle soovituslikult 1:40</a:t>
            </a:r>
          </a:p>
          <a:p>
            <a:pPr>
              <a:defRPr/>
            </a:pPr>
            <a:r>
              <a:rPr lang="et-EE" sz="1800" dirty="0">
                <a:latin typeface="Verdana" panose="020B0604030504040204" pitchFamily="34" charset="0"/>
              </a:rPr>
              <a:t>Puitkandjatel l</a:t>
            </a:r>
            <a:r>
              <a:rPr lang="et-EE" sz="1800" kern="0" dirty="0">
                <a:latin typeface="Verdana" panose="020B0604030504040204" pitchFamily="34" charset="0"/>
                <a:ea typeface="Verdana" panose="020B0604030504040204" pitchFamily="34" charset="0"/>
              </a:rPr>
              <a:t>amekatuslage </a:t>
            </a:r>
            <a:r>
              <a:rPr lang="et-EE" sz="1600" kern="0" dirty="0">
                <a:latin typeface="Verdana" panose="020B0604030504040204" pitchFamily="34" charset="0"/>
                <a:ea typeface="Verdana" panose="020B0604030504040204" pitchFamily="34" charset="0"/>
              </a:rPr>
              <a:t>(tuulutusvahe </a:t>
            </a:r>
            <a:r>
              <a:rPr lang="et-EE" sz="1600" kern="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100 mm, tuulutus räästas/parapetis?</a:t>
            </a:r>
            <a:r>
              <a:rPr lang="et-EE" sz="1600" kern="0" dirty="0"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et-EE" sz="1800" kern="0" dirty="0">
                <a:latin typeface="Verdana" panose="020B0604030504040204" pitchFamily="34" charset="0"/>
                <a:ea typeface="Verdana" panose="020B0604030504040204" pitchFamily="34" charset="0"/>
              </a:rPr>
              <a:t>tuleks vältida</a:t>
            </a:r>
          </a:p>
          <a:p>
            <a:pPr>
              <a:defRPr/>
            </a:pPr>
            <a:r>
              <a:rPr lang="et-EE" altLang="et-EE" sz="1800" dirty="0">
                <a:latin typeface="Verdana" panose="020B0604030504040204" pitchFamily="34" charset="0"/>
              </a:rPr>
              <a:t>Kaldkatuse tuulutusavade pind min 0,2% katuse pinnast, tuulutusvahe kõrgus </a:t>
            </a:r>
            <a:r>
              <a:rPr lang="et-EE" sz="1800" kern="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</a:t>
            </a:r>
            <a:r>
              <a:rPr lang="et-EE" altLang="et-EE" sz="1800" dirty="0">
                <a:latin typeface="Verdana" panose="020B0604030504040204" pitchFamily="34" charset="0"/>
              </a:rPr>
              <a:t>50 mm, suurte katuste korral rohkem; kõrguste erinevus võiks olla min 1,5 m</a:t>
            </a:r>
          </a:p>
          <a:p>
            <a:pPr>
              <a:defRPr/>
            </a:pPr>
            <a:r>
              <a:rPr lang="et-EE" altLang="et-EE" sz="1800" dirty="0">
                <a:latin typeface="Verdana" panose="020B0604030504040204" pitchFamily="34" charset="0"/>
              </a:rPr>
              <a:t>Tuulduv vs difusioonikanalitega vs mittetuulduv katus</a:t>
            </a:r>
            <a:endParaRPr lang="et-EE" altLang="et-EE" sz="1600" dirty="0">
              <a:latin typeface="Verdana" panose="020B0604030504040204" pitchFamily="34" charset="0"/>
            </a:endParaRPr>
          </a:p>
          <a:p>
            <a:pPr>
              <a:defRPr/>
            </a:pPr>
            <a:endParaRPr lang="et-EE" altLang="et-EE" sz="1600" dirty="0">
              <a:latin typeface="Verdana" panose="020B0604030504040204" pitchFamily="34" charset="0"/>
            </a:endParaRPr>
          </a:p>
          <a:p>
            <a:pPr>
              <a:defRPr/>
            </a:pPr>
            <a:endParaRPr lang="et-EE" sz="16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endParaRPr lang="et-EE" sz="16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endParaRPr lang="et-EE" altLang="et-EE" sz="1800" dirty="0">
              <a:latin typeface="Verdana" panose="020B0604030504040204" pitchFamily="34" charset="0"/>
            </a:endParaRPr>
          </a:p>
          <a:p>
            <a:pPr>
              <a:defRPr/>
            </a:pPr>
            <a:endParaRPr lang="et-EE" altLang="et-EE" sz="1800" dirty="0">
              <a:latin typeface="Verdana" panose="020B0604030504040204" pitchFamily="34" charset="0"/>
            </a:endParaRPr>
          </a:p>
          <a:p>
            <a:pPr marL="0" indent="0">
              <a:buNone/>
              <a:defRPr/>
            </a:pPr>
            <a:endParaRPr lang="et-EE" altLang="et-E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0789"/>
          <a:stretch/>
        </p:blipFill>
        <p:spPr>
          <a:xfrm>
            <a:off x="7458814" y="1382739"/>
            <a:ext cx="3327581" cy="11641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50530"/>
          <a:stretch/>
        </p:blipFill>
        <p:spPr>
          <a:xfrm>
            <a:off x="7458268" y="2546901"/>
            <a:ext cx="3312914" cy="115295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rot="16200000">
            <a:off x="9757099" y="3499800"/>
            <a:ext cx="1571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t-EE" sz="1000" i="0" dirty="0">
                <a:latin typeface="Verdana" panose="020B0604030504040204" pitchFamily="34" charset="0"/>
                <a:ea typeface="Verdana" panose="020B0604030504040204" pitchFamily="34" charset="0"/>
              </a:rPr>
              <a:t>*T.Kalamees</a:t>
            </a:r>
            <a:endParaRPr lang="et-EE" sz="1000" baseline="30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defRPr/>
            </a:pPr>
            <a:r>
              <a:rPr lang="et-EE" sz="1000" i="0" dirty="0">
                <a:latin typeface="Verdana" panose="020B0604030504040204" pitchFamily="34" charset="0"/>
                <a:ea typeface="Verdana" panose="020B0604030504040204" pitchFamily="34" charset="0"/>
              </a:rPr>
              <a:t>*Toimivad katused</a:t>
            </a:r>
          </a:p>
        </p:txBody>
      </p:sp>
    </p:spTree>
    <p:extLst>
      <p:ext uri="{BB962C8B-B14F-4D97-AF65-F5344CB8AC3E}">
        <p14:creationId xmlns:p14="http://schemas.microsoft.com/office/powerpoint/2010/main" val="2426521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 idx="4294967295"/>
          </p:nvPr>
        </p:nvSpPr>
        <p:spPr>
          <a:xfrm>
            <a:off x="2423592" y="332656"/>
            <a:ext cx="7992888" cy="863600"/>
          </a:xfrm>
        </p:spPr>
        <p:txBody>
          <a:bodyPr/>
          <a:lstStyle/>
          <a:p>
            <a:pPr algn="ctr" eaLnBrk="1" hangingPunct="1"/>
            <a:r>
              <a:rPr lang="et-EE" altLang="et-EE" sz="2400" dirty="0">
                <a:latin typeface="Verdana" panose="020B0604030504040204" pitchFamily="34" charset="0"/>
                <a:ea typeface="Verdana" panose="020B0604030504040204" pitchFamily="34" charset="0"/>
              </a:rPr>
              <a:t>Tarindite toimivus – </a:t>
            </a:r>
            <a:r>
              <a:rPr lang="et-EE" altLang="et-EE" sz="2400" b="1" dirty="0">
                <a:latin typeface="Verdana" panose="020B0604030504040204" pitchFamily="34" charset="0"/>
                <a:ea typeface="Verdana" panose="020B0604030504040204" pitchFamily="34" charset="0"/>
              </a:rPr>
              <a:t>katused</a:t>
            </a:r>
            <a:endParaRPr lang="et-EE" alt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082" y="3329852"/>
            <a:ext cx="3186260" cy="3014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17599"/>
          <a:stretch/>
        </p:blipFill>
        <p:spPr>
          <a:xfrm>
            <a:off x="6858051" y="2525254"/>
            <a:ext cx="2885009" cy="36735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A624B8-FDD1-52A0-4C0E-6FDA5DA6EAB5}"/>
              </a:ext>
            </a:extLst>
          </p:cNvPr>
          <p:cNvSpPr txBox="1"/>
          <p:nvPr/>
        </p:nvSpPr>
        <p:spPr>
          <a:xfrm>
            <a:off x="213491" y="564401"/>
            <a:ext cx="2896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t-EE" sz="1000" i="0" dirty="0">
                <a:latin typeface="Verdana" panose="020B0604030504040204" pitchFamily="34" charset="0"/>
                <a:ea typeface="Verdana" panose="020B0604030504040204" pitchFamily="34" charset="0"/>
              </a:rPr>
              <a:t>https://www.ruukki.com/est/roofing/tooted/katuse-lisatarvikud/aluskatted</a:t>
            </a:r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82BABC01-2E81-B0FD-1F00-49D742074C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00"/>
          <a:stretch/>
        </p:blipFill>
        <p:spPr>
          <a:xfrm>
            <a:off x="1942383" y="894326"/>
            <a:ext cx="2957657" cy="230822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9C4B84-A6A3-67A6-2763-ECF54722C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5405" y="5926266"/>
            <a:ext cx="3268536" cy="5451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t-EE" sz="1400" dirty="0">
                <a:latin typeface="Verdana" panose="020B0604030504040204" pitchFamily="34" charset="0"/>
              </a:rPr>
              <a:t>“</a:t>
            </a:r>
            <a:r>
              <a:rPr lang="en-US" altLang="et-EE" sz="1400" dirty="0" err="1">
                <a:latin typeface="Verdana" panose="020B0604030504040204" pitchFamily="34" charset="0"/>
              </a:rPr>
              <a:t>Mittehingav</a:t>
            </a:r>
            <a:r>
              <a:rPr lang="en-US" altLang="et-EE" sz="1400" dirty="0">
                <a:latin typeface="Verdana" panose="020B0604030504040204" pitchFamily="34" charset="0"/>
              </a:rPr>
              <a:t>” aluskate – </a:t>
            </a:r>
            <a:r>
              <a:rPr lang="en-US" altLang="et-EE" sz="1400" dirty="0" err="1">
                <a:latin typeface="Verdana" panose="020B0604030504040204" pitchFamily="34" charset="0"/>
              </a:rPr>
              <a:t>veeauru</a:t>
            </a:r>
            <a:r>
              <a:rPr lang="en-US" altLang="et-EE" sz="1400" dirty="0">
                <a:latin typeface="Verdana" panose="020B0604030504040204" pitchFamily="34" charset="0"/>
              </a:rPr>
              <a:t> </a:t>
            </a:r>
            <a:r>
              <a:rPr lang="en-US" altLang="et-EE" sz="1400" dirty="0" err="1">
                <a:latin typeface="Verdana" panose="020B0604030504040204" pitchFamily="34" charset="0"/>
              </a:rPr>
              <a:t>mittejuhtiv</a:t>
            </a:r>
            <a:endParaRPr lang="et-EE" altLang="et-EE" sz="2000" dirty="0"/>
          </a:p>
        </p:txBody>
      </p:sp>
      <p:pic>
        <p:nvPicPr>
          <p:cNvPr id="9" name="Pilt 8">
            <a:extLst>
              <a:ext uri="{FF2B5EF4-FFF2-40B4-BE49-F238E27FC236}">
                <a16:creationId xmlns:a16="http://schemas.microsoft.com/office/drawing/2014/main" id="{28DA2382-3A00-BBED-ED62-8E9852FD6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880" y="425450"/>
            <a:ext cx="2235200" cy="2540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D19EF8-0570-F6E9-4412-441F1A48A770}"/>
              </a:ext>
            </a:extLst>
          </p:cNvPr>
          <p:cNvSpPr txBox="1">
            <a:spLocks/>
          </p:cNvSpPr>
          <p:nvPr/>
        </p:nvSpPr>
        <p:spPr>
          <a:xfrm>
            <a:off x="7708634" y="5926266"/>
            <a:ext cx="3268536" cy="545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t-EE" sz="1400" dirty="0">
                <a:latin typeface="Verdana" panose="020B0604030504040204" pitchFamily="34" charset="0"/>
              </a:rPr>
              <a:t>“</a:t>
            </a:r>
            <a:r>
              <a:rPr lang="en-US" altLang="et-EE" sz="1400" dirty="0" err="1">
                <a:latin typeface="Verdana" panose="020B0604030504040204" pitchFamily="34" charset="0"/>
              </a:rPr>
              <a:t>Hingav</a:t>
            </a:r>
            <a:r>
              <a:rPr lang="en-US" altLang="et-EE" sz="1400" dirty="0">
                <a:latin typeface="Verdana" panose="020B0604030504040204" pitchFamily="34" charset="0"/>
              </a:rPr>
              <a:t>” aluskate – </a:t>
            </a:r>
            <a:r>
              <a:rPr lang="en-US" altLang="et-EE" sz="1400" dirty="0" err="1">
                <a:latin typeface="Verdana" panose="020B0604030504040204" pitchFamily="34" charset="0"/>
              </a:rPr>
              <a:t>veeauru</a:t>
            </a:r>
            <a:r>
              <a:rPr lang="en-US" altLang="et-EE" sz="1400" dirty="0">
                <a:latin typeface="Verdana" panose="020B0604030504040204" pitchFamily="34" charset="0"/>
              </a:rPr>
              <a:t> </a:t>
            </a:r>
            <a:r>
              <a:rPr lang="en-US" altLang="et-EE" sz="1400" dirty="0" err="1">
                <a:latin typeface="Verdana" panose="020B0604030504040204" pitchFamily="34" charset="0"/>
              </a:rPr>
              <a:t>juhtiv</a:t>
            </a:r>
            <a:endParaRPr lang="et-EE" altLang="et-EE" sz="2000" dirty="0"/>
          </a:p>
        </p:txBody>
      </p:sp>
    </p:spTree>
    <p:extLst>
      <p:ext uri="{BB962C8B-B14F-4D97-AF65-F5344CB8AC3E}">
        <p14:creationId xmlns:p14="http://schemas.microsoft.com/office/powerpoint/2010/main" val="3122550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 idx="4294967295"/>
          </p:nvPr>
        </p:nvSpPr>
        <p:spPr>
          <a:xfrm>
            <a:off x="1703512" y="332656"/>
            <a:ext cx="7776518" cy="863600"/>
          </a:xfrm>
        </p:spPr>
        <p:txBody>
          <a:bodyPr/>
          <a:lstStyle/>
          <a:p>
            <a:pPr algn="ctr" eaLnBrk="1" hangingPunct="1"/>
            <a:r>
              <a:rPr lang="et-EE" altLang="et-EE" sz="2400" dirty="0">
                <a:latin typeface="Verdana" panose="020B0604030504040204" pitchFamily="34" charset="0"/>
                <a:ea typeface="Verdana" panose="020B0604030504040204" pitchFamily="34" charset="0"/>
              </a:rPr>
              <a:t>Tarindite toimivus – </a:t>
            </a:r>
            <a:r>
              <a:rPr lang="et-EE" altLang="et-EE" sz="2400" b="1" dirty="0">
                <a:latin typeface="Verdana" panose="020B0604030504040204" pitchFamily="34" charset="0"/>
                <a:ea typeface="Verdana" panose="020B0604030504040204" pitchFamily="34" charset="0"/>
              </a:rPr>
              <a:t>põrand välisõhu kohal</a:t>
            </a:r>
            <a:endParaRPr lang="et-EE" altLang="et-EE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19536" y="1484784"/>
            <a:ext cx="5472608" cy="4248472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t-EE" altLang="et-EE" sz="1800" u="sng" dirty="0">
                <a:latin typeface="Verdana" panose="020B0604030504040204" pitchFamily="34" charset="0"/>
              </a:rPr>
              <a:t>Tendents</a:t>
            </a:r>
            <a:r>
              <a:rPr lang="et-EE" altLang="et-EE" sz="1800" dirty="0">
                <a:latin typeface="Verdana" panose="020B0604030504040204" pitchFamily="34" charset="0"/>
              </a:rPr>
              <a:t> – välisõhu kohal paiknevate puitkonstruktsioonis põrandate (taas)kasutuselevõtu laienemine seoses tehaselise eeltootmisega</a:t>
            </a:r>
          </a:p>
          <a:p>
            <a:pPr>
              <a:defRPr/>
            </a:pPr>
            <a:endParaRPr lang="et-EE" altLang="et-EE" sz="1800" dirty="0">
              <a:latin typeface="Verdana" panose="020B0604030504040204" pitchFamily="34" charset="0"/>
            </a:endParaRPr>
          </a:p>
          <a:p>
            <a:pPr>
              <a:defRPr/>
            </a:pPr>
            <a:r>
              <a:rPr lang="et-EE" altLang="et-EE" sz="1800" dirty="0">
                <a:latin typeface="Verdana" panose="020B0604030504040204" pitchFamily="34" charset="0"/>
              </a:rPr>
              <a:t>Radooniohtlikus piirkonnas võib osutuda paremaks lahenduseks kui põrand pinnasel</a:t>
            </a:r>
          </a:p>
          <a:p>
            <a:pPr>
              <a:defRPr/>
            </a:pPr>
            <a:endParaRPr lang="et-EE" altLang="et-EE" sz="1800" dirty="0">
              <a:latin typeface="Verdana" panose="020B0604030504040204" pitchFamily="34" charset="0"/>
            </a:endParaRPr>
          </a:p>
          <a:p>
            <a:pPr>
              <a:defRPr/>
            </a:pPr>
            <a:r>
              <a:rPr lang="et-EE" altLang="et-EE" sz="1800" dirty="0">
                <a:latin typeface="Verdana" panose="020B0604030504040204" pitchFamily="34" charset="0"/>
              </a:rPr>
              <a:t>Intensiivsem ventileerimine võib olukorda halvendada</a:t>
            </a:r>
          </a:p>
          <a:p>
            <a:pPr>
              <a:defRPr/>
            </a:pPr>
            <a:endParaRPr lang="et-EE" altLang="et-EE" sz="1800" dirty="0">
              <a:latin typeface="Verdana" panose="020B0604030504040204" pitchFamily="34" charset="0"/>
            </a:endParaRPr>
          </a:p>
          <a:p>
            <a:pPr>
              <a:defRPr/>
            </a:pPr>
            <a:r>
              <a:rPr lang="et-EE" altLang="et-EE" sz="1800" dirty="0">
                <a:latin typeface="Verdana" panose="020B0604030504040204" pitchFamily="34" charset="0"/>
              </a:rPr>
              <a:t>Kinnistu ja põranadaaluse planeerimine, vältimaks vee kogunemist põrandaaluses ruumis</a:t>
            </a:r>
          </a:p>
          <a:p>
            <a:pPr>
              <a:defRPr/>
            </a:pPr>
            <a:endParaRPr lang="et-EE" altLang="et-EE" sz="1800" dirty="0">
              <a:latin typeface="Verdana" panose="020B0604030504040204" pitchFamily="34" charset="0"/>
            </a:endParaRPr>
          </a:p>
          <a:p>
            <a:pPr>
              <a:defRPr/>
            </a:pPr>
            <a:r>
              <a:rPr lang="et-EE" altLang="et-EE" sz="1800" dirty="0">
                <a:latin typeface="Verdana" panose="020B0604030504040204" pitchFamily="34" charset="0"/>
              </a:rPr>
              <a:t>Põrandaaluses ruumis ei tohi olla orgaanikat</a:t>
            </a:r>
          </a:p>
          <a:p>
            <a:pPr marL="0" indent="0">
              <a:buNone/>
              <a:defRPr/>
            </a:pPr>
            <a:endParaRPr lang="et-EE" altLang="et-E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283" y="3451882"/>
            <a:ext cx="2468891" cy="1723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685" y="936104"/>
            <a:ext cx="4363292" cy="249289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9549371" y="3005268"/>
            <a:ext cx="2074969" cy="481174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>
            <a:lvl1pPr marL="342829" indent="-342829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96" indent="-285690" algn="l" defTabSz="9142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6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68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7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79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8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89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9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t-EE" altLang="et-EE" sz="800" dirty="0">
                <a:latin typeface="Verdana" panose="020B0604030504040204" pitchFamily="34" charset="0"/>
                <a:ea typeface="Verdana" panose="020B0604030504040204" pitchFamily="34" charset="0"/>
              </a:rPr>
              <a:t>*Airaksinen, M - </a:t>
            </a:r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</a:rPr>
              <a:t>Crawl space and moisture, how to prevent problems?</a:t>
            </a:r>
            <a:r>
              <a:rPr lang="et-EE" sz="800" dirty="0">
                <a:latin typeface="Verdana" panose="020B0604030504040204" pitchFamily="34" charset="0"/>
                <a:ea typeface="Verdana" panose="020B0604030504040204" pitchFamily="34" charset="0"/>
              </a:rPr>
              <a:t> Teadmistepõhine ehitus 2020 (RIL)</a:t>
            </a:r>
            <a:endParaRPr lang="et-EE" altLang="et-EE" sz="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t-EE" altLang="et-EE" sz="2400" dirty="0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612C57A2-71C6-553A-B29F-7ABA63999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542" y="3451881"/>
            <a:ext cx="2742741" cy="172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325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 idx="4294967295"/>
          </p:nvPr>
        </p:nvSpPr>
        <p:spPr>
          <a:xfrm>
            <a:off x="1559496" y="332656"/>
            <a:ext cx="7920534" cy="863600"/>
          </a:xfrm>
        </p:spPr>
        <p:txBody>
          <a:bodyPr/>
          <a:lstStyle/>
          <a:p>
            <a:pPr algn="ctr" eaLnBrk="1" hangingPunct="1"/>
            <a:r>
              <a:rPr lang="et-EE" altLang="et-EE" sz="2400" dirty="0">
                <a:latin typeface="Verdana" panose="020B0604030504040204" pitchFamily="34" charset="0"/>
                <a:ea typeface="Verdana" panose="020B0604030504040204" pitchFamily="34" charset="0"/>
              </a:rPr>
              <a:t>Tarindite toimivus – </a:t>
            </a:r>
            <a:r>
              <a:rPr lang="et-EE" altLang="et-EE" sz="2400" b="1" dirty="0">
                <a:latin typeface="Verdana" panose="020B0604030504040204" pitchFamily="34" charset="0"/>
                <a:ea typeface="Verdana" panose="020B0604030504040204" pitchFamily="34" charset="0"/>
              </a:rPr>
              <a:t>põrand välisõhu kohal</a:t>
            </a:r>
            <a:endParaRPr lang="et-EE" altLang="et-EE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59496" y="1484784"/>
            <a:ext cx="4896544" cy="4038653"/>
          </a:xfrm>
        </p:spPr>
        <p:txBody>
          <a:bodyPr/>
          <a:lstStyle/>
          <a:p>
            <a:pPr>
              <a:defRPr/>
            </a:pPr>
            <a:r>
              <a:rPr lang="et-EE" altLang="et-EE" sz="1800" dirty="0">
                <a:latin typeface="Verdana" panose="020B0604030504040204" pitchFamily="34" charset="0"/>
              </a:rPr>
              <a:t>Lahenduseks on pinnase soojuslik  (ja niiskuslik) isoleerimine</a:t>
            </a:r>
          </a:p>
          <a:p>
            <a:pPr>
              <a:defRPr/>
            </a:pPr>
            <a:endParaRPr lang="et-EE" altLang="et-EE" sz="1800" dirty="0">
              <a:latin typeface="Verdana" panose="020B0604030504040204" pitchFamily="34" charset="0"/>
            </a:endParaRPr>
          </a:p>
          <a:p>
            <a:pPr>
              <a:defRPr/>
            </a:pPr>
            <a:r>
              <a:rPr lang="et-EE" altLang="et-EE" sz="1800" dirty="0">
                <a:latin typeface="Verdana" panose="020B0604030504040204" pitchFamily="34" charset="0"/>
              </a:rPr>
              <a:t>Vähene ventilatsioon on vajalik, kontrollitud mehaaniline ventilatsioon on turvalisem valik kui tuulutusavad</a:t>
            </a:r>
          </a:p>
          <a:p>
            <a:pPr marL="0" indent="0">
              <a:buNone/>
              <a:defRPr/>
            </a:pPr>
            <a:endParaRPr lang="et-EE" altLang="et-EE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960095" y="4653136"/>
            <a:ext cx="4559451" cy="360536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>
            <a:lvl1pPr marL="342829" indent="-342829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96" indent="-285690" algn="l" defTabSz="9142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6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68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7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79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8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89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9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t-EE" altLang="et-EE" sz="800" dirty="0">
                <a:latin typeface="Verdana" panose="020B0604030504040204" pitchFamily="34" charset="0"/>
                <a:ea typeface="Verdana" panose="020B0604030504040204" pitchFamily="34" charset="0"/>
              </a:rPr>
              <a:t>*Airaksinen, M - </a:t>
            </a:r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</a:rPr>
              <a:t>Crawl space and moisture, how to prevent problems?</a:t>
            </a:r>
            <a:r>
              <a:rPr lang="et-EE" sz="800" dirty="0">
                <a:latin typeface="Verdana" panose="020B0604030504040204" pitchFamily="34" charset="0"/>
                <a:ea typeface="Verdana" panose="020B0604030504040204" pitchFamily="34" charset="0"/>
              </a:rPr>
              <a:t> Teadmistepõhine ehitus 2020 (RIL)</a:t>
            </a:r>
            <a:endParaRPr lang="et-EE" altLang="et-EE" sz="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t-EE" altLang="et-EE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5" y="1556792"/>
            <a:ext cx="4559451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31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AC7CA19A-7B0E-62E6-2F4D-0E32EC1096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00376" y="333375"/>
            <a:ext cx="7559675" cy="863600"/>
          </a:xfrm>
        </p:spPr>
        <p:txBody>
          <a:bodyPr/>
          <a:lstStyle/>
          <a:p>
            <a:pPr algn="ctr" eaLnBrk="1" hangingPunct="1"/>
            <a:r>
              <a:rPr lang="et-EE" altLang="et-EE" sz="2800"/>
              <a:t>Enamlevinud soojustusmaterjalid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0DDC2264-2A34-B397-F6BA-7B3BAA73EBC5}"/>
              </a:ext>
            </a:extLst>
          </p:cNvPr>
          <p:cNvSpPr>
            <a:spLocks/>
          </p:cNvSpPr>
          <p:nvPr/>
        </p:nvSpPr>
        <p:spPr bwMode="auto">
          <a:xfrm>
            <a:off x="2955132" y="1246417"/>
            <a:ext cx="446405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457200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t-EE" altLang="en-US" sz="1800" dirty="0"/>
              <a:t>Mineraalvill (klaasvill/kivivill, </a:t>
            </a:r>
            <a:r>
              <a:rPr lang="et-EE" altLang="en-US" sz="1600" dirty="0"/>
              <a:t>pehme, pooljäik, koormust taluv)</a:t>
            </a:r>
          </a:p>
          <a:p>
            <a:pPr eaLnBrk="1" hangingPunct="1"/>
            <a:r>
              <a:rPr lang="et-EE" altLang="en-US" sz="1800" dirty="0"/>
              <a:t>Vahtpolüstüreen ehk EPS</a:t>
            </a:r>
          </a:p>
          <a:p>
            <a:pPr eaLnBrk="1" hangingPunct="1"/>
            <a:r>
              <a:rPr lang="et-EE" altLang="en-US" sz="1800" dirty="0"/>
              <a:t>Pressitud polüstüreen ehk XPS</a:t>
            </a:r>
          </a:p>
          <a:p>
            <a:pPr eaLnBrk="1" hangingPunct="1"/>
            <a:r>
              <a:rPr lang="et-EE" altLang="en-US" sz="1800" dirty="0"/>
              <a:t>PIR(+foolium)</a:t>
            </a:r>
            <a:endParaRPr lang="en-US" altLang="en-US" sz="1800" dirty="0"/>
          </a:p>
          <a:p>
            <a:pPr eaLnBrk="1" hangingPunct="1"/>
            <a:r>
              <a:rPr lang="et-EE" altLang="en-US" sz="1800" dirty="0"/>
              <a:t>PUR</a:t>
            </a:r>
          </a:p>
          <a:p>
            <a:pPr eaLnBrk="1" hangingPunct="1"/>
            <a:r>
              <a:rPr lang="et-EE" altLang="en-US" sz="1800" dirty="0" err="1"/>
              <a:t>Kergkruus</a:t>
            </a:r>
            <a:endParaRPr lang="et-EE" altLang="en-US" sz="1800" dirty="0"/>
          </a:p>
          <a:p>
            <a:pPr eaLnBrk="1" hangingPunct="1"/>
            <a:r>
              <a:rPr lang="et-EE" altLang="en-US" sz="1800" dirty="0"/>
              <a:t>Vahtklaas</a:t>
            </a:r>
          </a:p>
          <a:p>
            <a:pPr eaLnBrk="1" hangingPunct="1"/>
            <a:r>
              <a:rPr lang="et-EE" altLang="en-US" sz="1800" dirty="0" err="1"/>
              <a:t>Tselluvill</a:t>
            </a:r>
            <a:endParaRPr lang="et-EE" altLang="en-US" sz="1800" dirty="0"/>
          </a:p>
          <a:p>
            <a:pPr eaLnBrk="1" hangingPunct="1"/>
            <a:r>
              <a:rPr lang="et-EE" altLang="en-US" sz="1800" dirty="0"/>
              <a:t>jne</a:t>
            </a:r>
          </a:p>
        </p:txBody>
      </p:sp>
      <p:pic>
        <p:nvPicPr>
          <p:cNvPr id="23556" name="Picture 2">
            <a:extLst>
              <a:ext uri="{FF2B5EF4-FFF2-40B4-BE49-F238E27FC236}">
                <a16:creationId xmlns:a16="http://schemas.microsoft.com/office/drawing/2014/main" id="{2F12D0F0-F366-276E-85AF-10DB0C083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1052514"/>
            <a:ext cx="1998663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>
            <a:extLst>
              <a:ext uri="{FF2B5EF4-FFF2-40B4-BE49-F238E27FC236}">
                <a16:creationId xmlns:a16="http://schemas.microsoft.com/office/drawing/2014/main" id="{6668D528-A9CC-4145-8F5A-E053AFDC3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41613"/>
            <a:ext cx="216058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4">
            <a:extLst>
              <a:ext uri="{FF2B5EF4-FFF2-40B4-BE49-F238E27FC236}">
                <a16:creationId xmlns:a16="http://schemas.microsoft.com/office/drawing/2014/main" id="{6B2A55FB-290E-7E54-A734-71D749957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1" y="2924175"/>
            <a:ext cx="20986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6">
            <a:extLst>
              <a:ext uri="{FF2B5EF4-FFF2-40B4-BE49-F238E27FC236}">
                <a16:creationId xmlns:a16="http://schemas.microsoft.com/office/drawing/2014/main" id="{AD3A0F5F-E236-73CA-8B32-7E333BB20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4" y="4092575"/>
            <a:ext cx="160813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7">
            <a:extLst>
              <a:ext uri="{FF2B5EF4-FFF2-40B4-BE49-F238E27FC236}">
                <a16:creationId xmlns:a16="http://schemas.microsoft.com/office/drawing/2014/main" id="{B093D754-715D-C8F3-6E83-19AA75FDBB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39" y="4586288"/>
            <a:ext cx="2016125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Rectangle 8">
            <a:extLst>
              <a:ext uri="{FF2B5EF4-FFF2-40B4-BE49-F238E27FC236}">
                <a16:creationId xmlns:a16="http://schemas.microsoft.com/office/drawing/2014/main" id="{F3F1DBAE-5816-8A14-0613-495A5251B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9242" y="6291980"/>
            <a:ext cx="21590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700" dirty="0"/>
              <a:t>*https://vahuvennad.ee/pur-vaht-on-koige-kergem-viis-kaldlagede-soojustamiseks-tootevalikus-turuliidri-purinova-tooted/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9B157B-0669-0FBE-49EF-CA3BD996A0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9413" y="4524022"/>
            <a:ext cx="3218411" cy="1797753"/>
          </a:xfrm>
          <a:prstGeom prst="rect">
            <a:avLst/>
          </a:prstGeom>
        </p:spPr>
      </p:pic>
      <p:pic>
        <p:nvPicPr>
          <p:cNvPr id="1026" name="Picture 2" descr="IKO Enertherm ALU Insulation 2.4m x 1.2m - 70mm">
            <a:extLst>
              <a:ext uri="{FF2B5EF4-FFF2-40B4-BE49-F238E27FC236}">
                <a16:creationId xmlns:a16="http://schemas.microsoft.com/office/drawing/2014/main" id="{B69BC690-0A31-E8E8-6C3D-DEF20FA2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4" y="5243513"/>
            <a:ext cx="1608137" cy="150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351584" y="332656"/>
            <a:ext cx="7483475" cy="863600"/>
          </a:xfrm>
        </p:spPr>
        <p:txBody>
          <a:bodyPr/>
          <a:lstStyle/>
          <a:p>
            <a:pPr algn="ctr"/>
            <a:r>
              <a:rPr lang="et-EE" alt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Koolituse</a:t>
            </a:r>
            <a:r>
              <a:rPr lang="et-EE" alt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 sisu</a:t>
            </a:r>
            <a:endParaRPr lang="en-US" altLang="en-US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705165" y="1484784"/>
            <a:ext cx="9225207" cy="4114816"/>
          </a:xfrm>
          <a:prstGeom prst="rect">
            <a:avLst/>
          </a:prstGeom>
        </p:spPr>
        <p:txBody>
          <a:bodyPr vert="horz" lIns="91420" tIns="45711" rIns="91420" bIns="45711" rtlCol="0">
            <a:normAutofit fontScale="92500" lnSpcReduction="10000"/>
          </a:bodyPr>
          <a:lstStyle>
            <a:lvl1pPr marL="342829" indent="-342829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96" indent="-285690" algn="l" defTabSz="9142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6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68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7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79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8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89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9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buFont typeface="Arial" panose="020B0604020202020204" pitchFamily="34" charset="0"/>
              <a:buChar char="•"/>
            </a:pPr>
            <a:r>
              <a:rPr lang="et-EE" sz="1900" dirty="0">
                <a:latin typeface="Verdana" panose="020B0604030504040204" pitchFamily="34" charset="0"/>
                <a:ea typeface="Verdana" panose="020B0604030504040204" pitchFamily="34" charset="0"/>
              </a:rPr>
              <a:t>12:00 – 12:45 – Piirdetarinditele esitatavad nõuded ning mõjuvad kliimakoormused. Ülevaade olemasolevate puithoonete tüpoloogiast ning peamistest renoveeritavatest piirdetarinditest, sealhulgas hinnang renoveerimisvajadusele. Lektor Priit Rannik.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t-EE" sz="1900" dirty="0">
                <a:latin typeface="Verdana" panose="020B0604030504040204" pitchFamily="34" charset="0"/>
                <a:ea typeface="Verdana" panose="020B0604030504040204" pitchFamily="34" charset="0"/>
              </a:rPr>
              <a:t>12:45 – 13:30 – Uudsed ehitusmaterjalid (PU plaadid, vahud, XPS, kiirgust isoleerivad) versus niinimetatud </a:t>
            </a:r>
            <a:r>
              <a:rPr lang="et-EE" sz="1900" dirty="0" err="1">
                <a:latin typeface="Verdana" panose="020B0604030504040204" pitchFamily="34" charset="0"/>
                <a:ea typeface="Verdana" panose="020B0604030504040204" pitchFamily="34" charset="0"/>
              </a:rPr>
              <a:t>ökolahendused</a:t>
            </a:r>
            <a:r>
              <a:rPr lang="et-EE" sz="1900" dirty="0">
                <a:latin typeface="Verdana" panose="020B0604030504040204" pitchFamily="34" charset="0"/>
                <a:ea typeface="Verdana" panose="020B0604030504040204" pitchFamily="34" charset="0"/>
              </a:rPr>
              <a:t>; ehitusdetailid (külmasilla katkestused, akna kinnitid, teibid ja muu taoline) ja lisasoojustamise lahendused. Lektor Priit Rannik</a:t>
            </a:r>
          </a:p>
          <a:p>
            <a:pPr marL="0" indent="0" algn="just" fontAlgn="base">
              <a:buNone/>
            </a:pPr>
            <a:endParaRPr lang="et-EE" sz="1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t-EE" sz="1900" dirty="0">
                <a:latin typeface="Verdana" panose="020B0604030504040204" pitchFamily="34" charset="0"/>
                <a:ea typeface="Verdana" panose="020B0604030504040204" pitchFamily="34" charset="0"/>
              </a:rPr>
              <a:t>14:00 – 14:45 – Puittarindite lisasoojustamise lahendused uudsete materjalidega, eelkõige vahtisolatsioonid. Lektor Simo Ilomets.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t-EE" sz="1900" dirty="0">
                <a:latin typeface="Verdana" panose="020B0604030504040204" pitchFamily="34" charset="0"/>
                <a:ea typeface="Verdana" panose="020B0604030504040204" pitchFamily="34" charset="0"/>
              </a:rPr>
              <a:t>14:45- 15:30 – Näiteid toimivatest ja riskantsetest tarinditest, toimivuse hindamise kriteeriumid. Eelprojektis, põhiprojektis ja tööprojektis vajalik detailsus ning info valitud materjalide kohta lõpptulemuse õnnestumiseks. Lektor Simo Ilomets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273ACB94-F1B3-B65A-5A54-D324E5F0F7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00376" y="333375"/>
            <a:ext cx="7559675" cy="863600"/>
          </a:xfrm>
        </p:spPr>
        <p:txBody>
          <a:bodyPr/>
          <a:lstStyle/>
          <a:p>
            <a:pPr algn="ctr" eaLnBrk="1" hangingPunct="1"/>
            <a:r>
              <a:rPr lang="et-EE" altLang="et-EE" sz="2400" dirty="0"/>
              <a:t>Soojustusmaterjali olulised omadused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FF67FE8-953C-D973-247A-FDB665760FC5}"/>
              </a:ext>
            </a:extLst>
          </p:cNvPr>
          <p:cNvSpPr>
            <a:spLocks/>
          </p:cNvSpPr>
          <p:nvPr/>
        </p:nvSpPr>
        <p:spPr bwMode="auto">
          <a:xfrm>
            <a:off x="3000375" y="1341438"/>
            <a:ext cx="7596188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457200" eaLnBrk="0" hangingPunct="0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t-EE" sz="1800" dirty="0"/>
              <a:t>Soojustuserijuhtivus </a:t>
            </a:r>
            <a:r>
              <a:rPr lang="el-GR" sz="1800" dirty="0"/>
              <a:t>λ</a:t>
            </a:r>
            <a:r>
              <a:rPr lang="et-EE" sz="1800" dirty="0"/>
              <a:t>, W/(mK)</a:t>
            </a:r>
          </a:p>
          <a:p>
            <a:pPr eaLnBrk="1" hangingPunct="1">
              <a:defRPr/>
            </a:pPr>
            <a:r>
              <a:rPr lang="et-EE" sz="1800" dirty="0"/>
              <a:t>Survetugevus </a:t>
            </a:r>
            <a:r>
              <a:rPr lang="et-EE" sz="1600" dirty="0"/>
              <a:t>(nt lamekatusel vs seinas)</a:t>
            </a:r>
          </a:p>
          <a:p>
            <a:pPr eaLnBrk="1" hangingPunct="1">
              <a:defRPr/>
            </a:pPr>
            <a:r>
              <a:rPr lang="et-EE" sz="1800" dirty="0"/>
              <a:t>Tuletundlikkus</a:t>
            </a:r>
          </a:p>
          <a:p>
            <a:pPr eaLnBrk="1" hangingPunct="1">
              <a:defRPr/>
            </a:pPr>
            <a:r>
              <a:rPr lang="et-EE" sz="1800" dirty="0"/>
              <a:t>Õhuerijuhtivus</a:t>
            </a:r>
          </a:p>
          <a:p>
            <a:pPr eaLnBrk="1" hangingPunct="1">
              <a:defRPr/>
            </a:pPr>
            <a:r>
              <a:rPr lang="et-EE" sz="1800" dirty="0"/>
              <a:t>Niiskustaluvus </a:t>
            </a:r>
            <a:r>
              <a:rPr lang="et-EE" sz="1400" dirty="0"/>
              <a:t>(nt EPS/XPS veeimavuse erinevus 0,2% vs 2% EN 12087) </a:t>
            </a:r>
            <a:r>
              <a:rPr lang="et-EE" sz="1800" dirty="0"/>
              <a:t>+ muud ehitusfüüsikalised omadused ning püsivus ajas</a:t>
            </a:r>
          </a:p>
          <a:p>
            <a:pPr eaLnBrk="1" hangingPunct="1">
              <a:defRPr/>
            </a:pPr>
            <a:r>
              <a:rPr lang="et-EE" sz="1800" dirty="0"/>
              <a:t>Keskkonnasõbralikkus, s.h. emissioonid</a:t>
            </a:r>
          </a:p>
          <a:p>
            <a:pPr eaLnBrk="1" hangingPunct="1">
              <a:defRPr/>
            </a:pPr>
            <a:r>
              <a:rPr lang="et-EE" sz="1800" dirty="0"/>
              <a:t>Töödeldavus ja paigaldamise lihtsus</a:t>
            </a:r>
          </a:p>
          <a:p>
            <a:pPr eaLnBrk="1" hangingPunct="1">
              <a:defRPr/>
            </a:pPr>
            <a:endParaRPr lang="et-EE" sz="1600" dirty="0"/>
          </a:p>
          <a:p>
            <a:pPr eaLnBrk="1" hangingPunct="1">
              <a:defRPr/>
            </a:pPr>
            <a:r>
              <a:rPr lang="et-EE" sz="1600" dirty="0"/>
              <a:t>Tarindi soojusläbivuse arvutamisel on määravaks soojustusmaterjali soojuserijuhtivus ja paksus </a:t>
            </a:r>
          </a:p>
          <a:p>
            <a:pPr marL="358775" indent="0" eaLnBrk="1" hangingPunct="1">
              <a:buNone/>
              <a:defRPr/>
            </a:pPr>
            <a:r>
              <a:rPr lang="et-EE" sz="1600" dirty="0"/>
              <a:t>kuid lisaks sellele tuleb piirdetarindi korrigeeritud </a:t>
            </a:r>
          </a:p>
          <a:p>
            <a:pPr marL="358775" indent="0" eaLnBrk="1" hangingPunct="1">
              <a:buNone/>
              <a:defRPr/>
            </a:pPr>
            <a:r>
              <a:rPr lang="et-EE" sz="1600" dirty="0"/>
              <a:t>soojusläbivuse saamiseks arvestada:</a:t>
            </a:r>
          </a:p>
          <a:p>
            <a:pPr lvl="1" eaLnBrk="1" hangingPunct="1">
              <a:defRPr/>
            </a:pPr>
            <a:r>
              <a:rPr lang="et-EE" sz="1400" dirty="0"/>
              <a:t>Õhupiludest tingitud parandus</a:t>
            </a:r>
          </a:p>
          <a:p>
            <a:pPr lvl="1" eaLnBrk="1" hangingPunct="1">
              <a:defRPr/>
            </a:pPr>
            <a:r>
              <a:rPr lang="et-EE" sz="1400" dirty="0"/>
              <a:t>Mehaanilistest kinnititest punktkülmasillad</a:t>
            </a:r>
          </a:p>
          <a:p>
            <a:pPr lvl="1" eaLnBrk="1" hangingPunct="1">
              <a:defRPr/>
            </a:pPr>
            <a:r>
              <a:rPr lang="et-EE" sz="1400" dirty="0"/>
              <a:t>Pööratud katusest tingitud parandus</a:t>
            </a:r>
          </a:p>
          <a:p>
            <a:pPr lvl="1" eaLnBrk="1" hangingPunct="1">
              <a:defRPr/>
            </a:pPr>
            <a:r>
              <a:rPr lang="et-EE" sz="1400" dirty="0"/>
              <a:t>Soojustuse mikrokonvektsioon (sõltub villa </a:t>
            </a:r>
          </a:p>
          <a:p>
            <a:pPr marL="457200" lvl="1" indent="0" eaLnBrk="1" hangingPunct="1">
              <a:buNone/>
              <a:defRPr/>
            </a:pPr>
            <a:r>
              <a:rPr lang="et-EE" sz="1400" dirty="0"/>
              <a:t>tihedusega seotud soojuserijuhtivusest)</a:t>
            </a:r>
          </a:p>
          <a:p>
            <a:pPr marL="457200" lvl="1" indent="0" eaLnBrk="1" hangingPunct="1">
              <a:buNone/>
              <a:defRPr/>
            </a:pPr>
            <a:endParaRPr lang="et-EE" sz="1200" dirty="0"/>
          </a:p>
          <a:p>
            <a:pPr lvl="1" eaLnBrk="1" hangingPunct="1">
              <a:defRPr/>
            </a:pPr>
            <a:endParaRPr lang="et-EE" sz="1200" dirty="0"/>
          </a:p>
          <a:p>
            <a:pPr lvl="1" eaLnBrk="1" hangingPunct="1">
              <a:defRPr/>
            </a:pPr>
            <a:endParaRPr lang="et-EE" sz="1200" dirty="0"/>
          </a:p>
          <a:p>
            <a:pPr lvl="1" eaLnBrk="1" hangingPunct="1">
              <a:defRPr/>
            </a:pPr>
            <a:endParaRPr lang="et-EE" sz="1200" dirty="0"/>
          </a:p>
        </p:txBody>
      </p:sp>
      <p:pic>
        <p:nvPicPr>
          <p:cNvPr id="24580" name="Picture 8">
            <a:extLst>
              <a:ext uri="{FF2B5EF4-FFF2-40B4-BE49-F238E27FC236}">
                <a16:creationId xmlns:a16="http://schemas.microsoft.com/office/drawing/2014/main" id="{153E25ED-5E98-ECBF-1468-04D92ED01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113" y="4221164"/>
            <a:ext cx="19494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9">
            <a:extLst>
              <a:ext uri="{FF2B5EF4-FFF2-40B4-BE49-F238E27FC236}">
                <a16:creationId xmlns:a16="http://schemas.microsoft.com/office/drawing/2014/main" id="{78AB2A99-E018-0DA2-FCA0-1C28706E0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113" y="4922839"/>
            <a:ext cx="1873250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2EEC1C4-6D4C-12A6-A055-C7B8C2F02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PIR 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polüisotsüanuraat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0C121F7-05BF-80F3-8C71-19AC569D9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6291"/>
            <a:ext cx="6035040" cy="183089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Eelised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: </a:t>
            </a:r>
          </a:p>
          <a:p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Soojuserijuhtivus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, </a:t>
            </a:r>
            <a:r>
              <a:rPr lang="el-GR" sz="1800" dirty="0">
                <a:solidFill>
                  <a:srgbClr val="202020"/>
                </a:solidFill>
                <a:latin typeface="Arial" panose="020B0604020202020204" pitchFamily="34" charset="0"/>
              </a:rPr>
              <a:t>λ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d</a:t>
            </a:r>
            <a:r>
              <a:rPr lang="el-GR" sz="1800" dirty="0">
                <a:solidFill>
                  <a:srgbClr val="202020"/>
                </a:solidFill>
                <a:latin typeface="Arial" panose="020B0604020202020204" pitchFamily="34" charset="0"/>
              </a:rPr>
              <a:t>=</a:t>
            </a:r>
            <a:r>
              <a:rPr lang="et-EE" sz="1800" dirty="0">
                <a:solidFill>
                  <a:srgbClr val="202020"/>
                </a:solidFill>
                <a:latin typeface="Arial" panose="020B0604020202020204" pitchFamily="34" charset="0"/>
              </a:rPr>
              <a:t> ∼ </a:t>
            </a:r>
            <a:r>
              <a:rPr lang="el-GR" sz="1800" dirty="0">
                <a:solidFill>
                  <a:srgbClr val="202020"/>
                </a:solidFill>
                <a:latin typeface="Arial" panose="020B0604020202020204" pitchFamily="34" charset="0"/>
              </a:rPr>
              <a:t>0.0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22</a:t>
            </a:r>
            <a:r>
              <a:rPr lang="el-GR" sz="1800" dirty="0">
                <a:solidFill>
                  <a:srgbClr val="202020"/>
                </a:solidFill>
                <a:latin typeface="Arial" panose="020B0604020202020204" pitchFamily="34" charset="0"/>
              </a:rPr>
              <a:t> </a:t>
            </a:r>
            <a:r>
              <a:rPr lang="et-EE" sz="1800" dirty="0">
                <a:solidFill>
                  <a:srgbClr val="202020"/>
                </a:solidFill>
                <a:latin typeface="Arial" panose="020B0604020202020204" pitchFamily="34" charset="0"/>
              </a:rPr>
              <a:t>W/(</a:t>
            </a:r>
            <a:r>
              <a:rPr lang="et-EE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mK</a:t>
            </a:r>
            <a:r>
              <a:rPr lang="et-EE" sz="1800" dirty="0">
                <a:solidFill>
                  <a:srgbClr val="202020"/>
                </a:solidFill>
                <a:latin typeface="Arial" panose="020B0604020202020204" pitchFamily="34" charset="0"/>
              </a:rPr>
              <a:t>)</a:t>
            </a:r>
            <a:endParaRPr lang="en-US" sz="1800" dirty="0">
              <a:solidFill>
                <a:srgbClr val="202020"/>
              </a:solidFill>
              <a:latin typeface="Arial" panose="020B0604020202020204" pitchFamily="34" charset="0"/>
            </a:endParaRPr>
          </a:p>
          <a:p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Survetugevus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, 175kPa 10% def. </a:t>
            </a:r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juures</a:t>
            </a:r>
            <a:endParaRPr lang="en-US" sz="1800" dirty="0">
              <a:solidFill>
                <a:srgbClr val="202020"/>
              </a:solidFill>
              <a:latin typeface="Arial" panose="020B0604020202020204" pitchFamily="34" charset="0"/>
            </a:endParaRPr>
          </a:p>
          <a:p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tuuletõke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õhu-aurutõket</a:t>
            </a:r>
            <a:endParaRPr lang="en-US" sz="1800" dirty="0">
              <a:solidFill>
                <a:srgbClr val="202020"/>
              </a:solidFill>
              <a:latin typeface="Arial" panose="020B0604020202020204" pitchFamily="34" charset="0"/>
            </a:endParaRPr>
          </a:p>
          <a:p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Mass</a:t>
            </a:r>
          </a:p>
          <a:p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kujupüsiv</a:t>
            </a:r>
            <a:endParaRPr lang="en-US" sz="1800" dirty="0">
              <a:solidFill>
                <a:srgbClr val="202020"/>
              </a:solidFill>
              <a:latin typeface="Arial" panose="020B0604020202020204" pitchFamily="34" charset="0"/>
            </a:endParaRPr>
          </a:p>
        </p:txBody>
      </p:sp>
      <p:pic>
        <p:nvPicPr>
          <p:cNvPr id="4098" name="Picture 2" descr="IKO enertherm - YouTube">
            <a:extLst>
              <a:ext uri="{FF2B5EF4-FFF2-40B4-BE49-F238E27FC236}">
                <a16:creationId xmlns:a16="http://schemas.microsoft.com/office/drawing/2014/main" id="{FA8C396B-2E59-DF89-E37D-3D7869AD2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735" y="226022"/>
            <a:ext cx="3254923" cy="183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isu kohatäide 2">
            <a:extLst>
              <a:ext uri="{FF2B5EF4-FFF2-40B4-BE49-F238E27FC236}">
                <a16:creationId xmlns:a16="http://schemas.microsoft.com/office/drawing/2014/main" id="{590CD8B3-7C40-4EFC-F40C-AD4A6A07A592}"/>
              </a:ext>
            </a:extLst>
          </p:cNvPr>
          <p:cNvSpPr txBox="1">
            <a:spLocks/>
          </p:cNvSpPr>
          <p:nvPr/>
        </p:nvSpPr>
        <p:spPr>
          <a:xfrm>
            <a:off x="10737755" y="2041710"/>
            <a:ext cx="1088485" cy="300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</a:rPr>
              <a:t>*IKO </a:t>
            </a:r>
            <a:r>
              <a:rPr lang="en-US" sz="800" dirty="0" err="1">
                <a:latin typeface="Verdana" panose="020B0604030504040204" pitchFamily="34" charset="0"/>
                <a:ea typeface="Verdana" panose="020B0604030504040204" pitchFamily="34" charset="0"/>
              </a:rPr>
              <a:t>enertherm</a:t>
            </a:r>
            <a:endParaRPr lang="et-EE" sz="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100" name="Picture 4" descr="Pur vaht | Pur vahu paigaldus | Kulude kokkuhoid | Balticpur">
            <a:extLst>
              <a:ext uri="{FF2B5EF4-FFF2-40B4-BE49-F238E27FC236}">
                <a16:creationId xmlns:a16="http://schemas.microsoft.com/office/drawing/2014/main" id="{6EAD60E2-BDFE-8D13-EF57-2665814A2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6" b="2785"/>
          <a:stretch/>
        </p:blipFill>
        <p:spPr bwMode="auto">
          <a:xfrm>
            <a:off x="8502736" y="2272695"/>
            <a:ext cx="3254923" cy="194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isu kohatäide 2">
            <a:extLst>
              <a:ext uri="{FF2B5EF4-FFF2-40B4-BE49-F238E27FC236}">
                <a16:creationId xmlns:a16="http://schemas.microsoft.com/office/drawing/2014/main" id="{65FDDB99-EAC9-527C-5B69-1CF2BE6FB5FF}"/>
              </a:ext>
            </a:extLst>
          </p:cNvPr>
          <p:cNvSpPr txBox="1">
            <a:spLocks/>
          </p:cNvSpPr>
          <p:nvPr/>
        </p:nvSpPr>
        <p:spPr>
          <a:xfrm>
            <a:off x="10893377" y="4213662"/>
            <a:ext cx="920845" cy="418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</a:rPr>
              <a:t>*Baltic PUR</a:t>
            </a:r>
            <a:endParaRPr lang="et-EE" sz="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lt 12">
            <a:extLst>
              <a:ext uri="{FF2B5EF4-FFF2-40B4-BE49-F238E27FC236}">
                <a16:creationId xmlns:a16="http://schemas.microsoft.com/office/drawing/2014/main" id="{22726718-9B03-00D9-DC21-7A63D29966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889" b="6823"/>
          <a:stretch/>
        </p:blipFill>
        <p:spPr>
          <a:xfrm>
            <a:off x="8559810" y="4423111"/>
            <a:ext cx="3197849" cy="2113495"/>
          </a:xfrm>
          <a:prstGeom prst="rect">
            <a:avLst/>
          </a:prstGeom>
        </p:spPr>
      </p:pic>
      <p:sp>
        <p:nvSpPr>
          <p:cNvPr id="14" name="Sisu kohatäide 2">
            <a:extLst>
              <a:ext uri="{FF2B5EF4-FFF2-40B4-BE49-F238E27FC236}">
                <a16:creationId xmlns:a16="http://schemas.microsoft.com/office/drawing/2014/main" id="{27784945-A1CC-DFB7-D399-6EBCA64818D8}"/>
              </a:ext>
            </a:extLst>
          </p:cNvPr>
          <p:cNvSpPr txBox="1">
            <a:spLocks/>
          </p:cNvSpPr>
          <p:nvPr/>
        </p:nvSpPr>
        <p:spPr>
          <a:xfrm>
            <a:off x="10436764" y="6540482"/>
            <a:ext cx="1690466" cy="418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</a:rPr>
              <a:t>*Kingspan - </a:t>
            </a:r>
            <a:r>
              <a:rPr lang="en-US" sz="800" dirty="0" err="1">
                <a:latin typeface="Verdana" panose="020B0604030504040204" pitchFamily="34" charset="0"/>
                <a:ea typeface="Verdana" panose="020B0604030504040204" pitchFamily="34" charset="0"/>
              </a:rPr>
              <a:t>fenoolplaat</a:t>
            </a:r>
            <a:endParaRPr lang="et-EE" sz="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Sisu kohatäide 2">
            <a:extLst>
              <a:ext uri="{FF2B5EF4-FFF2-40B4-BE49-F238E27FC236}">
                <a16:creationId xmlns:a16="http://schemas.microsoft.com/office/drawing/2014/main" id="{3803BE03-9AB2-A825-8989-298365308900}"/>
              </a:ext>
            </a:extLst>
          </p:cNvPr>
          <p:cNvSpPr txBox="1">
            <a:spLocks/>
          </p:cNvSpPr>
          <p:nvPr/>
        </p:nvSpPr>
        <p:spPr>
          <a:xfrm>
            <a:off x="838200" y="3648964"/>
            <a:ext cx="6035040" cy="1830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Puudused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: </a:t>
            </a:r>
          </a:p>
          <a:p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Helipidavus</a:t>
            </a:r>
            <a:endParaRPr lang="en-US" sz="1800" dirty="0">
              <a:solidFill>
                <a:srgbClr val="202020"/>
              </a:solidFill>
              <a:latin typeface="Arial" panose="020B0604020202020204" pitchFamily="34" charset="0"/>
            </a:endParaRPr>
          </a:p>
          <a:p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Keskond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 </a:t>
            </a:r>
          </a:p>
          <a:p>
            <a:endParaRPr lang="en-US" sz="1800" dirty="0">
              <a:solidFill>
                <a:srgbClr val="20202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isu kohatäide 2">
            <a:extLst>
              <a:ext uri="{FF2B5EF4-FFF2-40B4-BE49-F238E27FC236}">
                <a16:creationId xmlns:a16="http://schemas.microsoft.com/office/drawing/2014/main" id="{F6B5BE32-53FA-E9D4-3BCE-F37218ACFB54}"/>
              </a:ext>
            </a:extLst>
          </p:cNvPr>
          <p:cNvSpPr txBox="1">
            <a:spLocks/>
          </p:cNvSpPr>
          <p:nvPr/>
        </p:nvSpPr>
        <p:spPr>
          <a:xfrm>
            <a:off x="7148498" y="1974747"/>
            <a:ext cx="1447800" cy="1830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Erinevused</a:t>
            </a:r>
            <a:endParaRPr lang="en-US" sz="1800" dirty="0">
              <a:solidFill>
                <a:srgbClr val="20202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AEC28417-6FCC-EE94-99ED-EEBFD0B46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485" y="2776209"/>
            <a:ext cx="2792289" cy="371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63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0C121F7-05BF-80F3-8C71-19AC569D9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6291"/>
            <a:ext cx="6035040" cy="1830894"/>
          </a:xfrm>
        </p:spPr>
        <p:txBody>
          <a:bodyPr>
            <a:normAutofit/>
          </a:bodyPr>
          <a:lstStyle/>
          <a:p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Soojutuskihtide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loogika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ei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 ole analoogne </a:t>
            </a:r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traditsioonilisele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villapõhisele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tarindile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. </a:t>
            </a:r>
            <a:endParaRPr lang="et-EE" sz="1800" dirty="0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C241BF98-68A4-9E57-8D7C-F2B774C5A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26" b="4561"/>
          <a:stretch/>
        </p:blipFill>
        <p:spPr>
          <a:xfrm>
            <a:off x="756028" y="2621281"/>
            <a:ext cx="6812401" cy="2906704"/>
          </a:xfrm>
          <a:prstGeom prst="rect">
            <a:avLst/>
          </a:prstGeom>
        </p:spPr>
      </p:pic>
      <p:sp>
        <p:nvSpPr>
          <p:cNvPr id="6" name="Sisu kohatäide 2">
            <a:extLst>
              <a:ext uri="{FF2B5EF4-FFF2-40B4-BE49-F238E27FC236}">
                <a16:creationId xmlns:a16="http://schemas.microsoft.com/office/drawing/2014/main" id="{8EC70353-D4E1-0986-D49D-8B38F63049D2}"/>
              </a:ext>
            </a:extLst>
          </p:cNvPr>
          <p:cNvSpPr txBox="1">
            <a:spLocks/>
          </p:cNvSpPr>
          <p:nvPr/>
        </p:nvSpPr>
        <p:spPr>
          <a:xfrm>
            <a:off x="2715165" y="5599800"/>
            <a:ext cx="4264159" cy="702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  <a:r>
              <a:rPr lang="en-US" sz="800" dirty="0" err="1">
                <a:latin typeface="Verdana" panose="020B0604030504040204" pitchFamily="34" charset="0"/>
                <a:ea typeface="Verdana" panose="020B0604030504040204" pitchFamily="34" charset="0"/>
              </a:rPr>
              <a:t>Kredex</a:t>
            </a:r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</a:rPr>
              <a:t> “LIGINULLENERGIA ELUHOONED VÄIKEMAJAD”</a:t>
            </a:r>
            <a:endParaRPr lang="et-EE" sz="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Pealkiri 1">
            <a:extLst>
              <a:ext uri="{FF2B5EF4-FFF2-40B4-BE49-F238E27FC236}">
                <a16:creationId xmlns:a16="http://schemas.microsoft.com/office/drawing/2014/main" id="{194DFCE5-2AA1-8E8D-8153-8EAE2D3F6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659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PIR 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polüisotsüanuraat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0F4B56E5-DF8B-E73B-2B35-9F985F450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550" y="127000"/>
            <a:ext cx="4218400" cy="28823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4062C1-B8E8-55C1-5453-140924805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9642" y="3039690"/>
            <a:ext cx="215900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700" dirty="0"/>
              <a:t>*M. Rannik (eramaja </a:t>
            </a:r>
            <a:r>
              <a:rPr lang="en-US" altLang="en-US" sz="700" dirty="0" err="1"/>
              <a:t>Kiilis</a:t>
            </a:r>
            <a:r>
              <a:rPr lang="en-US" altLang="en-US" sz="7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57243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2EEC1C4-6D4C-12A6-A055-C7B8C2F02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EPS 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vahtpolüstüreen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isu kohatäide 2">
            <a:extLst>
              <a:ext uri="{FF2B5EF4-FFF2-40B4-BE49-F238E27FC236}">
                <a16:creationId xmlns:a16="http://schemas.microsoft.com/office/drawing/2014/main" id="{05A58B1E-0B0B-0460-8B42-E2A6C390E3C3}"/>
              </a:ext>
            </a:extLst>
          </p:cNvPr>
          <p:cNvSpPr txBox="1">
            <a:spLocks/>
          </p:cNvSpPr>
          <p:nvPr/>
        </p:nvSpPr>
        <p:spPr>
          <a:xfrm>
            <a:off x="838200" y="1496291"/>
            <a:ext cx="6035040" cy="18308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Soojuserijuhtivus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, </a:t>
            </a:r>
            <a:r>
              <a:rPr lang="el-GR" sz="1800" dirty="0">
                <a:solidFill>
                  <a:srgbClr val="202020"/>
                </a:solidFill>
                <a:latin typeface="Arial" panose="020B0604020202020204" pitchFamily="34" charset="0"/>
              </a:rPr>
              <a:t>λ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d</a:t>
            </a:r>
            <a:r>
              <a:rPr lang="el-GR" sz="1800" dirty="0">
                <a:solidFill>
                  <a:srgbClr val="202020"/>
                </a:solidFill>
                <a:latin typeface="Arial" panose="020B0604020202020204" pitchFamily="34" charset="0"/>
              </a:rPr>
              <a:t>=</a:t>
            </a:r>
            <a:r>
              <a:rPr lang="et-EE" sz="1800" dirty="0">
                <a:solidFill>
                  <a:srgbClr val="202020"/>
                </a:solidFill>
                <a:latin typeface="Arial" panose="020B0604020202020204" pitchFamily="34" charset="0"/>
              </a:rPr>
              <a:t> </a:t>
            </a:r>
            <a:r>
              <a:rPr lang="el-GR" sz="1800" dirty="0">
                <a:solidFill>
                  <a:srgbClr val="202020"/>
                </a:solidFill>
                <a:latin typeface="Arial" panose="020B0604020202020204" pitchFamily="34" charset="0"/>
              </a:rPr>
              <a:t>0.0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27 – 0.035</a:t>
            </a:r>
            <a:r>
              <a:rPr lang="el-GR" sz="1800" dirty="0">
                <a:solidFill>
                  <a:srgbClr val="202020"/>
                </a:solidFill>
                <a:latin typeface="Arial" panose="020B0604020202020204" pitchFamily="34" charset="0"/>
              </a:rPr>
              <a:t> </a:t>
            </a:r>
            <a:r>
              <a:rPr lang="et-EE" sz="1800" dirty="0">
                <a:solidFill>
                  <a:srgbClr val="202020"/>
                </a:solidFill>
                <a:latin typeface="Arial" panose="020B0604020202020204" pitchFamily="34" charset="0"/>
              </a:rPr>
              <a:t>W/(</a:t>
            </a:r>
            <a:r>
              <a:rPr lang="et-EE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mK</a:t>
            </a:r>
            <a:r>
              <a:rPr lang="et-EE" sz="1800" dirty="0">
                <a:solidFill>
                  <a:srgbClr val="202020"/>
                </a:solidFill>
                <a:latin typeface="Arial" panose="020B0604020202020204" pitchFamily="34" charset="0"/>
              </a:rPr>
              <a:t>)</a:t>
            </a:r>
            <a:endParaRPr lang="en-US" sz="1800" dirty="0">
              <a:solidFill>
                <a:srgbClr val="202020"/>
              </a:solidFill>
              <a:latin typeface="Arial" panose="020B0604020202020204" pitchFamily="34" charset="0"/>
            </a:endParaRPr>
          </a:p>
          <a:p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Survetugevus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kuni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 200kPa 10% def. </a:t>
            </a:r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juures</a:t>
            </a:r>
            <a:endParaRPr lang="en-US" sz="1800" dirty="0">
              <a:solidFill>
                <a:srgbClr val="202020"/>
              </a:solidFill>
              <a:latin typeface="Arial" panose="020B0604020202020204" pitchFamily="34" charset="0"/>
            </a:endParaRPr>
          </a:p>
          <a:p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Veeimavus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i</a:t>
            </a:r>
            <a:r>
              <a:rPr lang="et-EE" sz="1800" dirty="0">
                <a:solidFill>
                  <a:srgbClr val="202020"/>
                </a:solidFill>
                <a:latin typeface="Arial" panose="020B0604020202020204" pitchFamily="34" charset="0"/>
              </a:rPr>
              <a:t>≥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2%</a:t>
            </a:r>
          </a:p>
          <a:p>
            <a:r>
              <a:rPr lang="en-US" sz="1800" b="1" dirty="0" err="1">
                <a:solidFill>
                  <a:srgbClr val="202020"/>
                </a:solidFill>
                <a:latin typeface="Arial" panose="020B0604020202020204" pitchFamily="34" charset="0"/>
              </a:rPr>
              <a:t>Soklid</a:t>
            </a:r>
            <a:r>
              <a:rPr lang="en-US" sz="1800" b="1" dirty="0">
                <a:solidFill>
                  <a:srgbClr val="202020"/>
                </a:solidFill>
                <a:latin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202020"/>
                </a:solidFill>
                <a:latin typeface="Arial" panose="020B0604020202020204" pitchFamily="34" charset="0"/>
              </a:rPr>
              <a:t>vundamendid</a:t>
            </a:r>
            <a:r>
              <a:rPr lang="en-US" sz="1800" b="1" dirty="0">
                <a:solidFill>
                  <a:srgbClr val="202020"/>
                </a:solidFill>
                <a:latin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202020"/>
                </a:solidFill>
                <a:latin typeface="Arial" panose="020B0604020202020204" pitchFamily="34" charset="0"/>
              </a:rPr>
              <a:t>põrandad</a:t>
            </a:r>
            <a:r>
              <a:rPr lang="en-US" sz="1800" b="1" dirty="0">
                <a:solidFill>
                  <a:srgbClr val="202020"/>
                </a:solidFill>
                <a:latin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202020"/>
                </a:solidFill>
                <a:latin typeface="Arial" panose="020B0604020202020204" pitchFamily="34" charset="0"/>
              </a:rPr>
              <a:t>pinnasel</a:t>
            </a:r>
            <a:endParaRPr lang="en-US" sz="1800" b="1" dirty="0">
              <a:solidFill>
                <a:srgbClr val="202020"/>
              </a:solidFill>
              <a:latin typeface="Arial" panose="020B0604020202020204" pitchFamily="34" charset="0"/>
            </a:endParaRPr>
          </a:p>
          <a:p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Mitte </a:t>
            </a:r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karkassi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vahel</a:t>
            </a:r>
            <a:endParaRPr lang="en-US" sz="1800" dirty="0">
              <a:solidFill>
                <a:srgbClr val="20202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lt 8">
            <a:extLst>
              <a:ext uri="{FF2B5EF4-FFF2-40B4-BE49-F238E27FC236}">
                <a16:creationId xmlns:a16="http://schemas.microsoft.com/office/drawing/2014/main" id="{6A46BD2E-6C23-0F7B-C453-E4B9AF66D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194" y="560173"/>
            <a:ext cx="3120606" cy="2767012"/>
          </a:xfrm>
          <a:prstGeom prst="rect">
            <a:avLst/>
          </a:prstGeom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1284A608-BC15-E236-5370-FCEDF394B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160" y="3481378"/>
            <a:ext cx="4008120" cy="445347"/>
          </a:xfrm>
          <a:prstGeom prst="rect">
            <a:avLst/>
          </a:prstGeom>
        </p:spPr>
      </p:pic>
      <p:sp>
        <p:nvSpPr>
          <p:cNvPr id="12" name="Sisu kohatäide 2">
            <a:extLst>
              <a:ext uri="{FF2B5EF4-FFF2-40B4-BE49-F238E27FC236}">
                <a16:creationId xmlns:a16="http://schemas.microsoft.com/office/drawing/2014/main" id="{3A0C9D8C-0765-4604-95F5-ACD88ABA19CF}"/>
              </a:ext>
            </a:extLst>
          </p:cNvPr>
          <p:cNvSpPr txBox="1">
            <a:spLocks/>
          </p:cNvSpPr>
          <p:nvPr/>
        </p:nvSpPr>
        <p:spPr>
          <a:xfrm>
            <a:off x="9663334" y="3926725"/>
            <a:ext cx="1690466" cy="418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  <a:r>
              <a:rPr lang="en-US" sz="800" dirty="0" err="1">
                <a:latin typeface="Verdana" panose="020B0604030504040204" pitchFamily="34" charset="0"/>
                <a:ea typeface="Verdana" panose="020B0604030504040204" pitchFamily="34" charset="0"/>
              </a:rPr>
              <a:t>Reideni</a:t>
            </a:r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</a:rPr>
              <a:t> plaat kodulehelt</a:t>
            </a:r>
            <a:endParaRPr lang="et-EE" sz="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Pilt 13">
            <a:extLst>
              <a:ext uri="{FF2B5EF4-FFF2-40B4-BE49-F238E27FC236}">
                <a16:creationId xmlns:a16="http://schemas.microsoft.com/office/drawing/2014/main" id="{116AC4DF-3DB9-B209-4101-7982CCF867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45" r="6810" b="10181"/>
          <a:stretch/>
        </p:blipFill>
        <p:spPr>
          <a:xfrm>
            <a:off x="5921225" y="3904326"/>
            <a:ext cx="2225825" cy="2239308"/>
          </a:xfrm>
          <a:prstGeom prst="rect">
            <a:avLst/>
          </a:prstGeom>
        </p:spPr>
      </p:pic>
      <p:pic>
        <p:nvPicPr>
          <p:cNvPr id="5122" name="Picture 2" descr="Kirjeldus puudub.">
            <a:extLst>
              <a:ext uri="{FF2B5EF4-FFF2-40B4-BE49-F238E27FC236}">
                <a16:creationId xmlns:a16="http://schemas.microsoft.com/office/drawing/2014/main" id="{6606E6C6-6189-A4E9-71D1-386758E72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7"/>
          <a:stretch/>
        </p:blipFill>
        <p:spPr bwMode="auto">
          <a:xfrm>
            <a:off x="3776824" y="3018474"/>
            <a:ext cx="1972525" cy="332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isu kohatäide 2">
            <a:extLst>
              <a:ext uri="{FF2B5EF4-FFF2-40B4-BE49-F238E27FC236}">
                <a16:creationId xmlns:a16="http://schemas.microsoft.com/office/drawing/2014/main" id="{C2650DFF-F9FC-DB89-7F4E-54A3D744F31E}"/>
              </a:ext>
            </a:extLst>
          </p:cNvPr>
          <p:cNvSpPr txBox="1">
            <a:spLocks/>
          </p:cNvSpPr>
          <p:nvPr/>
        </p:nvSpPr>
        <p:spPr>
          <a:xfrm>
            <a:off x="3917854" y="6341564"/>
            <a:ext cx="1690466" cy="418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</a:rPr>
              <a:t>*Priit Rannik – </a:t>
            </a:r>
            <a:r>
              <a:rPr lang="en-US" sz="800" dirty="0" err="1">
                <a:latin typeface="Verdana" panose="020B0604030504040204" pitchFamily="34" charset="0"/>
                <a:ea typeface="Verdana" panose="020B0604030504040204" pitchFamily="34" charset="0"/>
              </a:rPr>
              <a:t>hübriidkonstruktsooni</a:t>
            </a:r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800" dirty="0" err="1">
                <a:latin typeface="Verdana" panose="020B0604030504040204" pitchFamily="34" charset="0"/>
                <a:ea typeface="Verdana" panose="020B0604030504040204" pitchFamily="34" charset="0"/>
              </a:rPr>
              <a:t>leid</a:t>
            </a:r>
            <a:endParaRPr lang="et-EE" sz="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396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2EEC1C4-6D4C-12A6-A055-C7B8C2F02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XPS-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ekstrudeeritud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vahtpolüstüreen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FFD06041-98B9-69D8-95CD-95D4F7E43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240" y="344471"/>
            <a:ext cx="4765357" cy="3084529"/>
          </a:xfrm>
          <a:prstGeom prst="rect">
            <a:avLst/>
          </a:prstGeom>
        </p:spPr>
      </p:pic>
      <p:sp>
        <p:nvSpPr>
          <p:cNvPr id="9" name="Sisu kohatäide 2">
            <a:extLst>
              <a:ext uri="{FF2B5EF4-FFF2-40B4-BE49-F238E27FC236}">
                <a16:creationId xmlns:a16="http://schemas.microsoft.com/office/drawing/2014/main" id="{A6C5F069-BAD5-6E34-BA1C-7485766088DD}"/>
              </a:ext>
            </a:extLst>
          </p:cNvPr>
          <p:cNvSpPr txBox="1">
            <a:spLocks/>
          </p:cNvSpPr>
          <p:nvPr/>
        </p:nvSpPr>
        <p:spPr>
          <a:xfrm>
            <a:off x="838200" y="1496291"/>
            <a:ext cx="6035040" cy="18308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Soojuserijuhtivus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, </a:t>
            </a:r>
            <a:r>
              <a:rPr lang="el-GR" sz="1800" dirty="0">
                <a:solidFill>
                  <a:srgbClr val="202020"/>
                </a:solidFill>
                <a:latin typeface="Arial" panose="020B0604020202020204" pitchFamily="34" charset="0"/>
              </a:rPr>
              <a:t>λ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d</a:t>
            </a:r>
            <a:r>
              <a:rPr lang="el-GR" sz="1800" dirty="0">
                <a:solidFill>
                  <a:srgbClr val="202020"/>
                </a:solidFill>
                <a:latin typeface="Arial" panose="020B0604020202020204" pitchFamily="34" charset="0"/>
              </a:rPr>
              <a:t>=</a:t>
            </a:r>
            <a:r>
              <a:rPr lang="et-EE" sz="1800" dirty="0">
                <a:solidFill>
                  <a:srgbClr val="202020"/>
                </a:solidFill>
                <a:latin typeface="Arial" panose="020B0604020202020204" pitchFamily="34" charset="0"/>
              </a:rPr>
              <a:t> </a:t>
            </a:r>
            <a:r>
              <a:rPr lang="el-GR" sz="1800" dirty="0">
                <a:solidFill>
                  <a:srgbClr val="202020"/>
                </a:solidFill>
                <a:latin typeface="Arial" panose="020B0604020202020204" pitchFamily="34" charset="0"/>
              </a:rPr>
              <a:t>0.0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27 – 0.035</a:t>
            </a:r>
            <a:r>
              <a:rPr lang="el-GR" sz="1800" dirty="0">
                <a:solidFill>
                  <a:srgbClr val="202020"/>
                </a:solidFill>
                <a:latin typeface="Arial" panose="020B0604020202020204" pitchFamily="34" charset="0"/>
              </a:rPr>
              <a:t> </a:t>
            </a:r>
            <a:r>
              <a:rPr lang="et-EE" sz="1800" dirty="0">
                <a:solidFill>
                  <a:srgbClr val="202020"/>
                </a:solidFill>
                <a:latin typeface="Arial" panose="020B0604020202020204" pitchFamily="34" charset="0"/>
              </a:rPr>
              <a:t>W/(</a:t>
            </a:r>
            <a:r>
              <a:rPr lang="et-EE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mK</a:t>
            </a:r>
            <a:r>
              <a:rPr lang="et-EE" sz="1800" dirty="0">
                <a:solidFill>
                  <a:srgbClr val="202020"/>
                </a:solidFill>
                <a:latin typeface="Arial" panose="020B0604020202020204" pitchFamily="34" charset="0"/>
              </a:rPr>
              <a:t>)</a:t>
            </a:r>
            <a:endParaRPr lang="en-US" sz="1800" dirty="0">
              <a:solidFill>
                <a:srgbClr val="202020"/>
              </a:solidFill>
              <a:latin typeface="Arial" panose="020B0604020202020204" pitchFamily="34" charset="0"/>
            </a:endParaRPr>
          </a:p>
          <a:p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Survetugevus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, 300 </a:t>
            </a:r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kuni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 700kPa 10% def. </a:t>
            </a:r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juures</a:t>
            </a:r>
            <a:endParaRPr lang="en-US" sz="1800" dirty="0">
              <a:solidFill>
                <a:srgbClr val="202020"/>
              </a:solidFill>
              <a:latin typeface="Arial" panose="020B0604020202020204" pitchFamily="34" charset="0"/>
            </a:endParaRPr>
          </a:p>
          <a:p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Veeimavus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i</a:t>
            </a:r>
            <a:r>
              <a:rPr lang="et-EE" sz="1800" dirty="0">
                <a:solidFill>
                  <a:srgbClr val="202020"/>
                </a:solidFill>
                <a:latin typeface="Arial" panose="020B0604020202020204" pitchFamily="34" charset="0"/>
              </a:rPr>
              <a:t>≤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0,2%</a:t>
            </a:r>
          </a:p>
          <a:p>
            <a:r>
              <a:rPr lang="en-US" sz="1800" b="1" dirty="0" err="1">
                <a:solidFill>
                  <a:srgbClr val="202020"/>
                </a:solidFill>
                <a:latin typeface="Arial" panose="020B0604020202020204" pitchFamily="34" charset="0"/>
              </a:rPr>
              <a:t>Soklid</a:t>
            </a:r>
            <a:r>
              <a:rPr lang="en-US" sz="1800" b="1" dirty="0">
                <a:solidFill>
                  <a:srgbClr val="202020"/>
                </a:solidFill>
                <a:latin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202020"/>
                </a:solidFill>
                <a:latin typeface="Arial" panose="020B0604020202020204" pitchFamily="34" charset="0"/>
              </a:rPr>
              <a:t>vundamendid</a:t>
            </a:r>
            <a:r>
              <a:rPr lang="en-US" sz="1800" b="1" dirty="0">
                <a:solidFill>
                  <a:srgbClr val="202020"/>
                </a:solidFill>
                <a:latin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202020"/>
                </a:solidFill>
                <a:latin typeface="Arial" panose="020B0604020202020204" pitchFamily="34" charset="0"/>
              </a:rPr>
              <a:t>põrandad</a:t>
            </a:r>
            <a:r>
              <a:rPr lang="en-US" sz="1800" b="1" dirty="0">
                <a:solidFill>
                  <a:srgbClr val="202020"/>
                </a:solidFill>
                <a:latin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202020"/>
                </a:solidFill>
                <a:latin typeface="Arial" panose="020B0604020202020204" pitchFamily="34" charset="0"/>
              </a:rPr>
              <a:t>pinnasel</a:t>
            </a:r>
            <a:endParaRPr lang="en-US" sz="1800" b="1" dirty="0">
              <a:solidFill>
                <a:srgbClr val="202020"/>
              </a:solidFill>
              <a:latin typeface="Arial" panose="020B0604020202020204" pitchFamily="34" charset="0"/>
            </a:endParaRPr>
          </a:p>
          <a:p>
            <a:r>
              <a:rPr lang="en-US" sz="1800" b="1" dirty="0" err="1">
                <a:solidFill>
                  <a:srgbClr val="202020"/>
                </a:solidFill>
                <a:latin typeface="Arial" panose="020B0604020202020204" pitchFamily="34" charset="0"/>
              </a:rPr>
              <a:t>Lamekatused</a:t>
            </a:r>
            <a:r>
              <a:rPr lang="en-US" sz="1800" b="1" dirty="0">
                <a:solidFill>
                  <a:srgbClr val="202020"/>
                </a:solidFill>
                <a:latin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202020"/>
                </a:solidFill>
                <a:latin typeface="Arial" panose="020B0604020202020204" pitchFamily="34" charset="0"/>
              </a:rPr>
              <a:t>pööratud</a:t>
            </a:r>
            <a:r>
              <a:rPr lang="en-US" sz="1800" b="1" dirty="0">
                <a:solidFill>
                  <a:srgbClr val="202020"/>
                </a:solidFill>
                <a:latin typeface="Arial" panose="020B0604020202020204" pitchFamily="34" charset="0"/>
              </a:rPr>
              <a:t> katused</a:t>
            </a:r>
          </a:p>
        </p:txBody>
      </p:sp>
      <p:pic>
        <p:nvPicPr>
          <p:cNvPr id="11" name="Pilt 10">
            <a:extLst>
              <a:ext uri="{FF2B5EF4-FFF2-40B4-BE49-F238E27FC236}">
                <a16:creationId xmlns:a16="http://schemas.microsoft.com/office/drawing/2014/main" id="{34A91CDA-B124-9F4B-215B-57A19CEFC1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85" b="7444"/>
          <a:stretch/>
        </p:blipFill>
        <p:spPr>
          <a:xfrm>
            <a:off x="6614159" y="3063241"/>
            <a:ext cx="4070985" cy="288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03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2EEC1C4-6D4C-12A6-A055-C7B8C2F02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Vahtklaas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isu kohatäide 2">
            <a:extLst>
              <a:ext uri="{FF2B5EF4-FFF2-40B4-BE49-F238E27FC236}">
                <a16:creationId xmlns:a16="http://schemas.microsoft.com/office/drawing/2014/main" id="{70067506-BAE8-8764-F1AA-73FA788F3856}"/>
              </a:ext>
            </a:extLst>
          </p:cNvPr>
          <p:cNvSpPr txBox="1">
            <a:spLocks/>
          </p:cNvSpPr>
          <p:nvPr/>
        </p:nvSpPr>
        <p:spPr>
          <a:xfrm>
            <a:off x="838200" y="1236927"/>
            <a:ext cx="6035040" cy="18308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Soojuserijuhtivus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, </a:t>
            </a:r>
            <a:r>
              <a:rPr lang="el-GR" sz="1800" dirty="0">
                <a:solidFill>
                  <a:srgbClr val="202020"/>
                </a:solidFill>
                <a:latin typeface="Arial" panose="020B0604020202020204" pitchFamily="34" charset="0"/>
              </a:rPr>
              <a:t>λ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d</a:t>
            </a:r>
            <a:r>
              <a:rPr lang="el-GR" sz="1800" dirty="0">
                <a:solidFill>
                  <a:srgbClr val="202020"/>
                </a:solidFill>
                <a:latin typeface="Arial" panose="020B0604020202020204" pitchFamily="34" charset="0"/>
              </a:rPr>
              <a:t>=</a:t>
            </a:r>
            <a:r>
              <a:rPr lang="et-EE" sz="1800" dirty="0">
                <a:solidFill>
                  <a:srgbClr val="202020"/>
                </a:solidFill>
                <a:latin typeface="Arial" panose="020B0604020202020204" pitchFamily="34" charset="0"/>
              </a:rPr>
              <a:t> ∼ </a:t>
            </a:r>
            <a:r>
              <a:rPr lang="el-GR" sz="1800" dirty="0">
                <a:solidFill>
                  <a:srgbClr val="202020"/>
                </a:solidFill>
                <a:latin typeface="Arial" panose="020B0604020202020204" pitchFamily="34" charset="0"/>
              </a:rPr>
              <a:t>0.0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36</a:t>
            </a:r>
            <a:r>
              <a:rPr lang="el-GR" sz="1800" dirty="0">
                <a:solidFill>
                  <a:srgbClr val="202020"/>
                </a:solidFill>
                <a:latin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– 0.058 </a:t>
            </a:r>
            <a:r>
              <a:rPr lang="et-EE" sz="1800" dirty="0">
                <a:solidFill>
                  <a:srgbClr val="202020"/>
                </a:solidFill>
                <a:latin typeface="Arial" panose="020B0604020202020204" pitchFamily="34" charset="0"/>
              </a:rPr>
              <a:t>W/(</a:t>
            </a:r>
            <a:r>
              <a:rPr lang="et-EE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mK</a:t>
            </a:r>
            <a:r>
              <a:rPr lang="et-EE" sz="1800" dirty="0">
                <a:solidFill>
                  <a:srgbClr val="202020"/>
                </a:solidFill>
                <a:latin typeface="Arial" panose="020B0604020202020204" pitchFamily="34" charset="0"/>
              </a:rPr>
              <a:t>)</a:t>
            </a:r>
            <a:endParaRPr lang="en-US" sz="1800" dirty="0">
              <a:solidFill>
                <a:srgbClr val="202020"/>
              </a:solidFill>
              <a:latin typeface="Arial" panose="020B0604020202020204" pitchFamily="34" charset="0"/>
            </a:endParaRPr>
          </a:p>
          <a:p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Survetugevus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, </a:t>
            </a:r>
            <a:r>
              <a:rPr lang="et-EE" sz="1800" dirty="0">
                <a:solidFill>
                  <a:srgbClr val="202020"/>
                </a:solidFill>
                <a:latin typeface="Arial" panose="020B0604020202020204" pitchFamily="34" charset="0"/>
              </a:rPr>
              <a:t>∼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2,9MPa</a:t>
            </a:r>
          </a:p>
          <a:p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Tulepüsivus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gaaside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eraldumine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 +430</a:t>
            </a:r>
            <a:r>
              <a:rPr lang="et-EE" sz="1800" dirty="0">
                <a:solidFill>
                  <a:srgbClr val="202020"/>
                </a:solidFill>
                <a:latin typeface="Arial" panose="020B0604020202020204" pitchFamily="34" charset="0"/>
              </a:rPr>
              <a:t>°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C</a:t>
            </a:r>
          </a:p>
          <a:p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Veeaurutakistus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: </a:t>
            </a:r>
            <a:r>
              <a:rPr lang="en-US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kuni</a:t>
            </a:r>
            <a:r>
              <a:rPr lang="en-US" sz="1800" dirty="0">
                <a:solidFill>
                  <a:srgbClr val="202020"/>
                </a:solidFill>
                <a:latin typeface="Arial" panose="020B0604020202020204" pitchFamily="34" charset="0"/>
              </a:rPr>
              <a:t> </a:t>
            </a:r>
            <a:r>
              <a:rPr lang="et-EE" sz="1800" dirty="0">
                <a:solidFill>
                  <a:srgbClr val="202020"/>
                </a:solidFill>
                <a:latin typeface="Arial" panose="020B0604020202020204" pitchFamily="34" charset="0"/>
              </a:rPr>
              <a:t>∞ </a:t>
            </a:r>
            <a:r>
              <a:rPr lang="et-EE" sz="1800" dirty="0" err="1">
                <a:solidFill>
                  <a:srgbClr val="202020"/>
                </a:solidFill>
                <a:latin typeface="Arial" panose="020B0604020202020204" pitchFamily="34" charset="0"/>
              </a:rPr>
              <a:t>infinite</a:t>
            </a:r>
            <a:endParaRPr lang="en-US" sz="1800" dirty="0">
              <a:solidFill>
                <a:srgbClr val="202020"/>
              </a:solidFill>
              <a:latin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202020"/>
                </a:solidFill>
                <a:latin typeface="Arial" panose="020B0604020202020204" pitchFamily="34" charset="0"/>
              </a:rPr>
              <a:t>Kerise </a:t>
            </a:r>
            <a:r>
              <a:rPr lang="en-US" sz="1800" b="1" dirty="0" err="1">
                <a:solidFill>
                  <a:srgbClr val="202020"/>
                </a:solidFill>
                <a:latin typeface="Arial" panose="020B0604020202020204" pitchFamily="34" charset="0"/>
              </a:rPr>
              <a:t>tagune</a:t>
            </a:r>
            <a:r>
              <a:rPr lang="en-US" sz="1800" b="1" dirty="0">
                <a:solidFill>
                  <a:srgbClr val="202020"/>
                </a:solidFill>
                <a:latin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202020"/>
                </a:solidFill>
                <a:latin typeface="Arial" panose="020B0604020202020204" pitchFamily="34" charset="0"/>
              </a:rPr>
              <a:t>suure</a:t>
            </a:r>
            <a:r>
              <a:rPr lang="en-US" sz="1800" b="1" dirty="0">
                <a:solidFill>
                  <a:srgbClr val="202020"/>
                </a:solidFill>
                <a:latin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202020"/>
                </a:solidFill>
                <a:latin typeface="Arial" panose="020B0604020202020204" pitchFamily="34" charset="0"/>
              </a:rPr>
              <a:t>koormusega</a:t>
            </a:r>
            <a:r>
              <a:rPr lang="en-US" sz="1800" b="1" dirty="0">
                <a:solidFill>
                  <a:srgbClr val="202020"/>
                </a:solidFill>
                <a:latin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202020"/>
                </a:solidFill>
                <a:latin typeface="Arial" panose="020B0604020202020204" pitchFamily="34" charset="0"/>
              </a:rPr>
              <a:t>pinnad</a:t>
            </a:r>
            <a:r>
              <a:rPr lang="en-US" sz="1800" b="1" dirty="0">
                <a:solidFill>
                  <a:srgbClr val="202020"/>
                </a:solidFill>
                <a:latin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202020"/>
                </a:solidFill>
                <a:latin typeface="Arial" panose="020B0604020202020204" pitchFamily="34" charset="0"/>
              </a:rPr>
              <a:t>suure</a:t>
            </a:r>
            <a:r>
              <a:rPr lang="en-US" sz="1800" b="1" dirty="0">
                <a:solidFill>
                  <a:srgbClr val="202020"/>
                </a:solidFill>
                <a:latin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202020"/>
                </a:solidFill>
                <a:latin typeface="Arial" panose="020B0604020202020204" pitchFamily="34" charset="0"/>
              </a:rPr>
              <a:t>niiskuslisaga</a:t>
            </a:r>
            <a:r>
              <a:rPr lang="en-US" sz="1800" b="1" dirty="0">
                <a:solidFill>
                  <a:srgbClr val="202020"/>
                </a:solidFill>
                <a:latin typeface="Arial" panose="020B0604020202020204" pitchFamily="34" charset="0"/>
              </a:rPr>
              <a:t> honed (</a:t>
            </a:r>
            <a:r>
              <a:rPr lang="en-US" sz="1800" b="1" dirty="0" err="1">
                <a:solidFill>
                  <a:srgbClr val="202020"/>
                </a:solidFill>
                <a:latin typeface="Arial" panose="020B0604020202020204" pitchFamily="34" charset="0"/>
              </a:rPr>
              <a:t>ujulad</a:t>
            </a:r>
            <a:r>
              <a:rPr lang="en-US" sz="1800" b="1" dirty="0">
                <a:solidFill>
                  <a:srgbClr val="202020"/>
                </a:solidFill>
                <a:latin typeface="Arial" panose="020B0604020202020204" pitchFamily="34" charset="0"/>
              </a:rPr>
              <a:t>)</a:t>
            </a:r>
          </a:p>
          <a:p>
            <a:endParaRPr lang="en-US" sz="1800" dirty="0">
              <a:solidFill>
                <a:srgbClr val="202020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lt 9">
            <a:extLst>
              <a:ext uri="{FF2B5EF4-FFF2-40B4-BE49-F238E27FC236}">
                <a16:creationId xmlns:a16="http://schemas.microsoft.com/office/drawing/2014/main" id="{13A2CF07-81AF-B07E-FEED-C9619265D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360" y="3300853"/>
            <a:ext cx="2926079" cy="2954214"/>
          </a:xfrm>
          <a:prstGeom prst="rect">
            <a:avLst/>
          </a:prstGeom>
        </p:spPr>
      </p:pic>
      <p:pic>
        <p:nvPicPr>
          <p:cNvPr id="12" name="Pilt 11">
            <a:extLst>
              <a:ext uri="{FF2B5EF4-FFF2-40B4-BE49-F238E27FC236}">
                <a16:creationId xmlns:a16="http://schemas.microsoft.com/office/drawing/2014/main" id="{4206CA27-B52B-EE2A-62B2-37CD1BBF0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439" y="3067821"/>
            <a:ext cx="3461831" cy="3219450"/>
          </a:xfrm>
          <a:prstGeom prst="rect">
            <a:avLst/>
          </a:prstGeom>
        </p:spPr>
      </p:pic>
      <p:sp>
        <p:nvSpPr>
          <p:cNvPr id="13" name="Sisu kohatäide 2">
            <a:extLst>
              <a:ext uri="{FF2B5EF4-FFF2-40B4-BE49-F238E27FC236}">
                <a16:creationId xmlns:a16="http://schemas.microsoft.com/office/drawing/2014/main" id="{DAD2316D-6F2B-D943-38E5-C596372286F8}"/>
              </a:ext>
            </a:extLst>
          </p:cNvPr>
          <p:cNvSpPr txBox="1">
            <a:spLocks/>
          </p:cNvSpPr>
          <p:nvPr/>
        </p:nvSpPr>
        <p:spPr>
          <a:xfrm>
            <a:off x="6162136" y="6287271"/>
            <a:ext cx="1690466" cy="418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  <a:r>
              <a:rPr lang="en-US" sz="800" dirty="0" err="1">
                <a:latin typeface="Verdana" panose="020B0604030504040204" pitchFamily="34" charset="0"/>
                <a:ea typeface="Verdana" panose="020B0604030504040204" pitchFamily="34" charset="0"/>
              </a:rPr>
              <a:t>Soklis</a:t>
            </a:r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800" dirty="0" err="1">
                <a:latin typeface="Verdana" panose="020B0604030504040204" pitchFamily="34" charset="0"/>
                <a:ea typeface="Verdana" panose="020B0604030504040204" pitchFamily="34" charset="0"/>
              </a:rPr>
              <a:t>aknaraami</a:t>
            </a:r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800" dirty="0" err="1">
                <a:latin typeface="Verdana" panose="020B0604030504040204" pitchFamily="34" charset="0"/>
                <a:ea typeface="Verdana" panose="020B0604030504040204" pitchFamily="34" charset="0"/>
              </a:rPr>
              <a:t>toetuspind</a:t>
            </a:r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t-EE" sz="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lt 7">
            <a:extLst>
              <a:ext uri="{FF2B5EF4-FFF2-40B4-BE49-F238E27FC236}">
                <a16:creationId xmlns:a16="http://schemas.microsoft.com/office/drawing/2014/main" id="{A1276FB7-A7F3-7463-383F-FD9FE8D6A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202" y="183328"/>
            <a:ext cx="3295258" cy="3710492"/>
          </a:xfrm>
          <a:prstGeom prst="rect">
            <a:avLst/>
          </a:prstGeom>
        </p:spPr>
      </p:pic>
      <p:sp>
        <p:nvSpPr>
          <p:cNvPr id="14" name="Sisu kohatäide 2">
            <a:extLst>
              <a:ext uri="{FF2B5EF4-FFF2-40B4-BE49-F238E27FC236}">
                <a16:creationId xmlns:a16="http://schemas.microsoft.com/office/drawing/2014/main" id="{A70EEF9B-21E6-6B50-7E35-5E9736572206}"/>
              </a:ext>
            </a:extLst>
          </p:cNvPr>
          <p:cNvSpPr txBox="1">
            <a:spLocks/>
          </p:cNvSpPr>
          <p:nvPr/>
        </p:nvSpPr>
        <p:spPr>
          <a:xfrm>
            <a:off x="2634076" y="6255067"/>
            <a:ext cx="1690466" cy="418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  <a:r>
              <a:rPr lang="en-US" sz="800" dirty="0" err="1">
                <a:latin typeface="Verdana" panose="020B0604030504040204" pitchFamily="34" charset="0"/>
                <a:ea typeface="Verdana" panose="020B0604030504040204" pitchFamily="34" charset="0"/>
              </a:rPr>
              <a:t>Foamglass</a:t>
            </a:r>
            <a:endParaRPr lang="et-EE" sz="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717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2EEC1C4-6D4C-12A6-A055-C7B8C2F02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Üksikelamu </a:t>
            </a:r>
            <a:r>
              <a:rPr lang="en-US" sz="2400" dirty="0" err="1"/>
              <a:t>Sauel</a:t>
            </a:r>
            <a:endParaRPr lang="et-EE" sz="2400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0C121F7-05BF-80F3-8C71-19AC569D9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6291"/>
            <a:ext cx="4864100" cy="4109750"/>
          </a:xfrm>
        </p:spPr>
        <p:txBody>
          <a:bodyPr>
            <a:normAutofit/>
          </a:bodyPr>
          <a:lstStyle/>
          <a:p>
            <a:r>
              <a:rPr lang="en-US" sz="1800" dirty="0" err="1">
                <a:latin typeface="Verdana" panose="020B0604030504040204" pitchFamily="34" charset="0"/>
              </a:rPr>
              <a:t>Renoveerimisvajadus</a:t>
            </a:r>
            <a:endParaRPr lang="en-US" sz="1800" dirty="0">
              <a:latin typeface="Verdana" panose="020B0604030504040204" pitchFamily="34" charset="0"/>
            </a:endParaRPr>
          </a:p>
          <a:p>
            <a:r>
              <a:rPr lang="en-US" sz="1800" dirty="0" err="1">
                <a:latin typeface="Verdana" panose="020B0604030504040204" pitchFamily="34" charset="0"/>
              </a:rPr>
              <a:t>Ei</a:t>
            </a:r>
            <a:r>
              <a:rPr lang="en-US" sz="1800" dirty="0">
                <a:latin typeface="Verdana" panose="020B0604030504040204" pitchFamily="34" charset="0"/>
              </a:rPr>
              <a:t> </a:t>
            </a:r>
            <a:r>
              <a:rPr lang="en-US" sz="1800" dirty="0" err="1">
                <a:latin typeface="Verdana" panose="020B0604030504040204" pitchFamily="34" charset="0"/>
              </a:rPr>
              <a:t>vasta</a:t>
            </a:r>
            <a:r>
              <a:rPr lang="en-US" sz="1800" dirty="0">
                <a:latin typeface="Verdana" panose="020B0604030504040204" pitchFamily="34" charset="0"/>
              </a:rPr>
              <a:t> </a:t>
            </a:r>
            <a:r>
              <a:rPr lang="en-US" sz="1800" dirty="0" err="1">
                <a:latin typeface="Verdana" panose="020B0604030504040204" pitchFamily="34" charset="0"/>
              </a:rPr>
              <a:t>nõuetele</a:t>
            </a:r>
            <a:r>
              <a:rPr lang="en-US" sz="1800" dirty="0">
                <a:latin typeface="Verdana" panose="020B0604030504040204" pitchFamily="34" charset="0"/>
              </a:rPr>
              <a:t> </a:t>
            </a:r>
            <a:r>
              <a:rPr lang="en-US" sz="1800" dirty="0" err="1">
                <a:latin typeface="Verdana" panose="020B0604030504040204" pitchFamily="34" charset="0"/>
              </a:rPr>
              <a:t>kehtivatele</a:t>
            </a:r>
            <a:r>
              <a:rPr lang="en-US" sz="1800" dirty="0">
                <a:latin typeface="Verdana" panose="020B0604030504040204" pitchFamily="34" charset="0"/>
              </a:rPr>
              <a:t> </a:t>
            </a:r>
            <a:r>
              <a:rPr lang="en-US" sz="1800" dirty="0" err="1">
                <a:latin typeface="Verdana" panose="020B0604030504040204" pitchFamily="34" charset="0"/>
              </a:rPr>
              <a:t>nõuetele</a:t>
            </a:r>
            <a:endParaRPr lang="en-US" sz="1800" dirty="0">
              <a:latin typeface="Verdana" panose="020B0604030504040204" pitchFamily="34" charset="0"/>
            </a:endParaRPr>
          </a:p>
          <a:p>
            <a:r>
              <a:rPr lang="en-US" sz="1800" dirty="0" err="1">
                <a:latin typeface="Verdana" panose="020B0604030504040204" pitchFamily="34" charset="0"/>
              </a:rPr>
              <a:t>Vahetatud</a:t>
            </a:r>
            <a:r>
              <a:rPr lang="en-US" sz="1800" dirty="0">
                <a:latin typeface="Verdana" panose="020B0604030504040204" pitchFamily="34" charset="0"/>
              </a:rPr>
              <a:t> </a:t>
            </a:r>
            <a:r>
              <a:rPr lang="en-US" sz="1800" dirty="0" err="1">
                <a:latin typeface="Verdana" panose="020B0604030504040204" pitchFamily="34" charset="0"/>
              </a:rPr>
              <a:t>karkassi</a:t>
            </a:r>
            <a:r>
              <a:rPr lang="en-US" sz="1800" dirty="0">
                <a:latin typeface="Verdana" panose="020B0604030504040204" pitchFamily="34" charset="0"/>
              </a:rPr>
              <a:t> </a:t>
            </a:r>
            <a:r>
              <a:rPr lang="en-US" sz="1800" dirty="0" err="1">
                <a:latin typeface="Verdana" panose="020B0604030504040204" pitchFamily="34" charset="0"/>
              </a:rPr>
              <a:t>osad</a:t>
            </a:r>
            <a:endParaRPr lang="en-US" sz="1800" dirty="0">
              <a:latin typeface="Verdana" panose="020B0604030504040204" pitchFamily="34" charset="0"/>
            </a:endParaRPr>
          </a:p>
          <a:p>
            <a:r>
              <a:rPr lang="en-US" sz="1800" dirty="0">
                <a:latin typeface="Verdana" panose="020B0604030504040204" pitchFamily="34" charset="0"/>
              </a:rPr>
              <a:t>Uued </a:t>
            </a:r>
            <a:r>
              <a:rPr lang="en-US" sz="1800" dirty="0" err="1">
                <a:latin typeface="Verdana" panose="020B0604030504040204" pitchFamily="34" charset="0"/>
              </a:rPr>
              <a:t>avad</a:t>
            </a:r>
            <a:endParaRPr lang="en-US" sz="1800" dirty="0">
              <a:latin typeface="Verdana" panose="020B0604030504040204" pitchFamily="34" charset="0"/>
            </a:endParaRPr>
          </a:p>
          <a:p>
            <a:r>
              <a:rPr lang="en-US" sz="1800" dirty="0" err="1">
                <a:latin typeface="Verdana" panose="020B0604030504040204" pitchFamily="34" charset="0"/>
              </a:rPr>
              <a:t>Sokli</a:t>
            </a:r>
            <a:r>
              <a:rPr lang="en-US" sz="1800" dirty="0">
                <a:latin typeface="Verdana" panose="020B0604030504040204" pitchFamily="34" charset="0"/>
              </a:rPr>
              <a:t> </a:t>
            </a:r>
            <a:r>
              <a:rPr lang="en-US" sz="1800" dirty="0" err="1">
                <a:latin typeface="Verdana" panose="020B0604030504040204" pitchFamily="34" charset="0"/>
              </a:rPr>
              <a:t>soojustamine</a:t>
            </a:r>
            <a:r>
              <a:rPr lang="en-US" sz="1800" dirty="0">
                <a:latin typeface="Verdana" panose="020B0604030504040204" pitchFamily="34" charset="0"/>
              </a:rPr>
              <a:t>?</a:t>
            </a:r>
          </a:p>
          <a:p>
            <a:endParaRPr lang="et-EE" sz="2000" dirty="0"/>
          </a:p>
        </p:txBody>
      </p:sp>
      <p:pic>
        <p:nvPicPr>
          <p:cNvPr id="5" name="Pilt 4" descr="Pilt, millel on kujutatud õues, ehitis, taevas, puu&#10;&#10;Kirjeldus on genereeritud automaatselt">
            <a:extLst>
              <a:ext uri="{FF2B5EF4-FFF2-40B4-BE49-F238E27FC236}">
                <a16:creationId xmlns:a16="http://schemas.microsoft.com/office/drawing/2014/main" id="{BD69F20C-204D-4239-64AC-4B0201BEE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75" r="4954" b="20750"/>
          <a:stretch/>
        </p:blipFill>
        <p:spPr>
          <a:xfrm>
            <a:off x="6156295" y="477766"/>
            <a:ext cx="4170297" cy="2876550"/>
          </a:xfrm>
          <a:prstGeom prst="rect">
            <a:avLst/>
          </a:prstGeom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D0E3A10D-5394-6384-7B83-293302721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295" y="3466957"/>
            <a:ext cx="4170297" cy="3133206"/>
          </a:xfrm>
          <a:prstGeom prst="rect">
            <a:avLst/>
          </a:prstGeom>
        </p:spPr>
      </p:pic>
      <p:pic>
        <p:nvPicPr>
          <p:cNvPr id="13" name="Pilt 12" descr="Pilt, millel on kujutatud ehitis, õues, taim, taevas&#10;&#10;Kirjeldus on genereeritud automaatselt">
            <a:extLst>
              <a:ext uri="{FF2B5EF4-FFF2-40B4-BE49-F238E27FC236}">
                <a16:creationId xmlns:a16="http://schemas.microsoft.com/office/drawing/2014/main" id="{AA134520-79D3-8338-1C0A-1222D802B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762" y="3466957"/>
            <a:ext cx="3248988" cy="2436741"/>
          </a:xfrm>
          <a:prstGeom prst="rect">
            <a:avLst/>
          </a:prstGeom>
        </p:spPr>
      </p:pic>
      <p:sp>
        <p:nvSpPr>
          <p:cNvPr id="14" name="Sisu kohatäide 2">
            <a:extLst>
              <a:ext uri="{FF2B5EF4-FFF2-40B4-BE49-F238E27FC236}">
                <a16:creationId xmlns:a16="http://schemas.microsoft.com/office/drawing/2014/main" id="{73D6E7BD-075D-B6A2-8005-16C2AA7BC18A}"/>
              </a:ext>
            </a:extLst>
          </p:cNvPr>
          <p:cNvSpPr txBox="1">
            <a:spLocks/>
          </p:cNvSpPr>
          <p:nvPr/>
        </p:nvSpPr>
        <p:spPr>
          <a:xfrm>
            <a:off x="3834034" y="5983424"/>
            <a:ext cx="1690466" cy="418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  <a:r>
              <a:rPr lang="en-US" sz="800" dirty="0" err="1">
                <a:latin typeface="Verdana" panose="020B0604030504040204" pitchFamily="34" charset="0"/>
                <a:ea typeface="Verdana" panose="020B0604030504040204" pitchFamily="34" charset="0"/>
              </a:rPr>
              <a:t>majaomaniku</a:t>
            </a:r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800" dirty="0" err="1">
                <a:latin typeface="Verdana" panose="020B0604030504040204" pitchFamily="34" charset="0"/>
                <a:ea typeface="Verdana" panose="020B0604030504040204" pitchFamily="34" charset="0"/>
              </a:rPr>
              <a:t>fotod</a:t>
            </a:r>
            <a:endParaRPr lang="et-EE" sz="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479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2EEC1C4-6D4C-12A6-A055-C7B8C2F02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Üksikelamu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Sauel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0C121F7-05BF-80F3-8C71-19AC569D9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202020"/>
                </a:solidFill>
                <a:latin typeface="Arial" panose="020B0604020202020204" pitchFamily="34" charset="0"/>
              </a:rPr>
              <a:t>Projekteeritud </a:t>
            </a:r>
            <a:r>
              <a:rPr lang="en-US" sz="2400" dirty="0" err="1">
                <a:solidFill>
                  <a:srgbClr val="202020"/>
                </a:solidFill>
                <a:latin typeface="Arial" panose="020B0604020202020204" pitchFamily="34" charset="0"/>
              </a:rPr>
              <a:t>traditsiooniline</a:t>
            </a:r>
            <a:r>
              <a:rPr lang="en-US" sz="2400" dirty="0">
                <a:solidFill>
                  <a:srgbClr val="20202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02020"/>
                </a:solidFill>
                <a:latin typeface="Arial" panose="020B0604020202020204" pitchFamily="34" charset="0"/>
              </a:rPr>
              <a:t>lahendus</a:t>
            </a:r>
            <a:r>
              <a:rPr lang="en-US" sz="2400" dirty="0">
                <a:solidFill>
                  <a:srgbClr val="202020"/>
                </a:solidFill>
                <a:latin typeface="Arial" panose="020B0604020202020204" pitchFamily="34" charset="0"/>
              </a:rPr>
              <a:t> vs </a:t>
            </a:r>
            <a:r>
              <a:rPr lang="en-US" sz="2400" dirty="0" err="1">
                <a:solidFill>
                  <a:srgbClr val="202020"/>
                </a:solidFill>
                <a:latin typeface="Arial" panose="020B0604020202020204" pitchFamily="34" charset="0"/>
              </a:rPr>
              <a:t>alternatiiv</a:t>
            </a:r>
            <a:r>
              <a:rPr lang="en-US" sz="2400" dirty="0">
                <a:solidFill>
                  <a:srgbClr val="202020"/>
                </a:solidFill>
                <a:latin typeface="Arial" panose="020B0604020202020204" pitchFamily="34" charset="0"/>
              </a:rPr>
              <a:t> PIR</a:t>
            </a:r>
          </a:p>
          <a:p>
            <a:endParaRPr lang="et-EE" sz="2400" dirty="0"/>
          </a:p>
        </p:txBody>
      </p:sp>
      <p:pic>
        <p:nvPicPr>
          <p:cNvPr id="7" name="Pilt 6">
            <a:extLst>
              <a:ext uri="{FF2B5EF4-FFF2-40B4-BE49-F238E27FC236}">
                <a16:creationId xmlns:a16="http://schemas.microsoft.com/office/drawing/2014/main" id="{9F624D01-6148-20C5-5D3F-6A98962D0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42" y="2125456"/>
            <a:ext cx="5067259" cy="2141744"/>
          </a:xfrm>
          <a:prstGeom prst="rect">
            <a:avLst/>
          </a:prstGeom>
        </p:spPr>
      </p:pic>
      <p:sp>
        <p:nvSpPr>
          <p:cNvPr id="10" name="Sisu kohatäide 2">
            <a:extLst>
              <a:ext uri="{FF2B5EF4-FFF2-40B4-BE49-F238E27FC236}">
                <a16:creationId xmlns:a16="http://schemas.microsoft.com/office/drawing/2014/main" id="{575E4068-66BE-297C-2389-5DE3C118B32F}"/>
              </a:ext>
            </a:extLst>
          </p:cNvPr>
          <p:cNvSpPr txBox="1">
            <a:spLocks/>
          </p:cNvSpPr>
          <p:nvPr/>
        </p:nvSpPr>
        <p:spPr>
          <a:xfrm>
            <a:off x="4031042" y="4650595"/>
            <a:ext cx="2562941" cy="12207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 err="1">
                <a:solidFill>
                  <a:srgbClr val="202020"/>
                </a:solidFill>
                <a:latin typeface="Arial" panose="020B0604020202020204" pitchFamily="34" charset="0"/>
              </a:rPr>
              <a:t>Villapõhine</a:t>
            </a:r>
            <a:r>
              <a:rPr lang="en-US" sz="1100" dirty="0">
                <a:solidFill>
                  <a:srgbClr val="202020"/>
                </a:solidFill>
                <a:latin typeface="Arial" panose="020B0604020202020204" pitchFamily="34" charset="0"/>
              </a:rPr>
              <a:t> 	     vs 	PIR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202020"/>
                </a:solidFill>
                <a:latin typeface="Arial" panose="020B0604020202020204" pitchFamily="34" charset="0"/>
              </a:rPr>
              <a:t>0,13 		0,11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202020"/>
                </a:solidFill>
                <a:latin typeface="Arial" panose="020B0604020202020204" pitchFamily="34" charset="0"/>
              </a:rPr>
              <a:t>300mm		220mm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202020"/>
                </a:solidFill>
                <a:latin typeface="Arial" panose="020B0604020202020204" pitchFamily="34" charset="0"/>
              </a:rPr>
              <a:t>4% </a:t>
            </a:r>
            <a:r>
              <a:rPr lang="en-US" sz="1100" dirty="0" err="1">
                <a:solidFill>
                  <a:srgbClr val="202020"/>
                </a:solidFill>
                <a:latin typeface="Arial" panose="020B0604020202020204" pitchFamily="34" charset="0"/>
              </a:rPr>
              <a:t>netopinna</a:t>
            </a:r>
            <a:r>
              <a:rPr lang="en-US" sz="1100" dirty="0">
                <a:solidFill>
                  <a:srgbClr val="202020"/>
                </a:solidFill>
                <a:latin typeface="Arial" panose="020B0604020202020204" pitchFamily="34" charset="0"/>
              </a:rPr>
              <a:t> vahe</a:t>
            </a:r>
          </a:p>
          <a:p>
            <a:pPr marL="0" indent="0">
              <a:buNone/>
            </a:pPr>
            <a:r>
              <a:rPr lang="en-US" sz="1100" dirty="0" err="1">
                <a:solidFill>
                  <a:srgbClr val="202020"/>
                </a:solidFill>
                <a:latin typeface="Arial" panose="020B0604020202020204" pitchFamily="34" charset="0"/>
              </a:rPr>
              <a:t>Helipidavus</a:t>
            </a:r>
            <a:r>
              <a:rPr lang="en-US" sz="1100" dirty="0">
                <a:solidFill>
                  <a:srgbClr val="202020"/>
                </a:solidFill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12" name="Pilt 11">
            <a:extLst>
              <a:ext uri="{FF2B5EF4-FFF2-40B4-BE49-F238E27FC236}">
                <a16:creationId xmlns:a16="http://schemas.microsoft.com/office/drawing/2014/main" id="{02DDB3B7-8356-F74C-885B-C59727BA9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496" y="2367028"/>
            <a:ext cx="5344732" cy="166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06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ABA45-C2BF-4E0C-B5FB-A49AA02EE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5139" y="1484314"/>
            <a:ext cx="4238625" cy="47767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t-EE" sz="1500" dirty="0">
                <a:latin typeface="Verdana" panose="020B0604030504040204" pitchFamily="34" charset="0"/>
                <a:ea typeface="Verdana" panose="020B0604030504040204" pitchFamily="34" charset="0"/>
              </a:rPr>
              <a:t>Projekteerija lahendab liitekohtade tihendamise</a:t>
            </a:r>
          </a:p>
          <a:p>
            <a:pPr lvl="1">
              <a:defRPr/>
            </a:pPr>
            <a:r>
              <a:rPr lang="et-EE" sz="1425" dirty="0">
                <a:latin typeface="Verdana" panose="020B0604030504040204" pitchFamily="34" charset="0"/>
                <a:ea typeface="Verdana" panose="020B0604030504040204" pitchFamily="34" charset="0"/>
              </a:rPr>
              <a:t>Teibid/lindid </a:t>
            </a:r>
            <a:r>
              <a:rPr lang="et-EE" sz="1200" dirty="0">
                <a:latin typeface="Verdana" panose="020B0604030504040204" pitchFamily="34" charset="0"/>
                <a:ea typeface="Verdana" panose="020B0604030504040204" pitchFamily="34" charset="0"/>
              </a:rPr>
              <a:t>(õhu- ja aurutõkke teip tarindi sisepinnal ja tuuletõkke teip tarindi välispinnal on erinevad, samuti avatäidete liitekohade ja läbiviikude jaoks)</a:t>
            </a:r>
          </a:p>
          <a:p>
            <a:pPr lvl="1">
              <a:defRPr/>
            </a:pPr>
            <a:r>
              <a:rPr lang="et-EE" sz="1425" dirty="0">
                <a:latin typeface="Verdana" panose="020B0604030504040204" pitchFamily="34" charset="0"/>
                <a:ea typeface="Verdana" panose="020B0604030504040204" pitchFamily="34" charset="0"/>
              </a:rPr>
              <a:t>Võõpmastiks + tugevduskangas</a:t>
            </a:r>
          </a:p>
          <a:p>
            <a:pPr lvl="1">
              <a:defRPr/>
            </a:pPr>
            <a:r>
              <a:rPr lang="et-EE" sz="1425" dirty="0">
                <a:latin typeface="Verdana" panose="020B0604030504040204" pitchFamily="34" charset="0"/>
                <a:ea typeface="Verdana" panose="020B0604030504040204" pitchFamily="34" charset="0"/>
              </a:rPr>
              <a:t>Liimid, hermeetikud</a:t>
            </a:r>
          </a:p>
          <a:p>
            <a:pPr lvl="1">
              <a:defRPr/>
            </a:pPr>
            <a:r>
              <a:rPr lang="et-EE" sz="1425" dirty="0">
                <a:latin typeface="Verdana" panose="020B0604030504040204" pitchFamily="34" charset="0"/>
                <a:ea typeface="Verdana" panose="020B0604030504040204" pitchFamily="34" charset="0"/>
              </a:rPr>
              <a:t>Tihendid</a:t>
            </a:r>
          </a:p>
          <a:p>
            <a:pPr lvl="1">
              <a:defRPr/>
            </a:pPr>
            <a:r>
              <a:rPr lang="et-EE" sz="1425" dirty="0">
                <a:latin typeface="Verdana" panose="020B0604030504040204" pitchFamily="34" charset="0"/>
                <a:ea typeface="Verdana" panose="020B0604030504040204" pitchFamily="34" charset="0"/>
              </a:rPr>
              <a:t>Nõuded aluspinnale </a:t>
            </a:r>
            <a:r>
              <a:rPr lang="et-EE" sz="1200" dirty="0">
                <a:latin typeface="Verdana" panose="020B0604030504040204" pitchFamily="34" charset="0"/>
                <a:ea typeface="Verdana" panose="020B0604030504040204" pitchFamily="34" charset="0"/>
              </a:rPr>
              <a:t>(laius, puhas, kuiv, sile, sobiv temperatuur)</a:t>
            </a:r>
          </a:p>
          <a:p>
            <a:pPr lvl="1">
              <a:defRPr/>
            </a:pPr>
            <a:endParaRPr lang="et-EE" sz="10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defRPr/>
            </a:pPr>
            <a:endParaRPr lang="et-EE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endParaRPr lang="et-EE" sz="10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endParaRPr lang="et-E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7107" name="Picture 8">
            <a:extLst>
              <a:ext uri="{FF2B5EF4-FFF2-40B4-BE49-F238E27FC236}">
                <a16:creationId xmlns:a16="http://schemas.microsoft.com/office/drawing/2014/main" id="{01CEC23B-2BD3-9B26-1519-1690A477D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1214439"/>
            <a:ext cx="9429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6">
            <a:extLst>
              <a:ext uri="{FF2B5EF4-FFF2-40B4-BE49-F238E27FC236}">
                <a16:creationId xmlns:a16="http://schemas.microsoft.com/office/drawing/2014/main" id="{5CBD2006-610D-8A07-97C4-4EA98C7BF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17"/>
          <a:stretch>
            <a:fillRect/>
          </a:stretch>
        </p:blipFill>
        <p:spPr bwMode="auto">
          <a:xfrm>
            <a:off x="7088189" y="2490788"/>
            <a:ext cx="261778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11">
            <a:extLst>
              <a:ext uri="{FF2B5EF4-FFF2-40B4-BE49-F238E27FC236}">
                <a16:creationId xmlns:a16="http://schemas.microsoft.com/office/drawing/2014/main" id="{2B1F80DD-4470-ECC3-94CC-BED8D8C70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8" t="8620" b="8067"/>
          <a:stretch>
            <a:fillRect/>
          </a:stretch>
        </p:blipFill>
        <p:spPr bwMode="auto">
          <a:xfrm>
            <a:off x="8364538" y="5143500"/>
            <a:ext cx="13081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9">
            <a:extLst>
              <a:ext uri="{FF2B5EF4-FFF2-40B4-BE49-F238E27FC236}">
                <a16:creationId xmlns:a16="http://schemas.microsoft.com/office/drawing/2014/main" id="{C43F7E00-BEB6-163B-8B4A-E861384F1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1160464"/>
            <a:ext cx="2370138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>
            <a:extLst>
              <a:ext uri="{FF2B5EF4-FFF2-40B4-BE49-F238E27FC236}">
                <a16:creationId xmlns:a16="http://schemas.microsoft.com/office/drawing/2014/main" id="{0B45412D-8C5F-DE8F-306C-3996940B56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788" y="2668588"/>
            <a:ext cx="9588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10">
            <a:extLst>
              <a:ext uri="{FF2B5EF4-FFF2-40B4-BE49-F238E27FC236}">
                <a16:creationId xmlns:a16="http://schemas.microsoft.com/office/drawing/2014/main" id="{04D19E12-83E2-4C8E-B05A-20B6DC552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364" y="2730501"/>
            <a:ext cx="992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75C42A7A-2326-47F2-91F8-A3F8518BC0AC}"/>
              </a:ext>
            </a:extLst>
          </p:cNvPr>
          <p:cNvSpPr txBox="1">
            <a:spLocks/>
          </p:cNvSpPr>
          <p:nvPr/>
        </p:nvSpPr>
        <p:spPr bwMode="auto">
          <a:xfrm>
            <a:off x="3022601" y="198438"/>
            <a:ext cx="75596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et-EE" altLang="et-EE" sz="2000" b="1" kern="0" dirty="0"/>
              <a:t>Tarindi õhupidavus (liitekohad)</a:t>
            </a:r>
          </a:p>
        </p:txBody>
      </p:sp>
      <p:pic>
        <p:nvPicPr>
          <p:cNvPr id="47114" name="Picture 8">
            <a:extLst>
              <a:ext uri="{FF2B5EF4-FFF2-40B4-BE49-F238E27FC236}">
                <a16:creationId xmlns:a16="http://schemas.microsoft.com/office/drawing/2014/main" id="{261F07C3-281C-7945-82E0-F22ACB24B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4303714"/>
            <a:ext cx="2946400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121">
            <a:extLst>
              <a:ext uri="{FF2B5EF4-FFF2-40B4-BE49-F238E27FC236}">
                <a16:creationId xmlns:a16="http://schemas.microsoft.com/office/drawing/2014/main" id="{0EC99E25-2253-4BD1-80AE-CBA32F4920B7}"/>
              </a:ext>
            </a:extLst>
          </p:cNvPr>
          <p:cNvSpPr txBox="1">
            <a:spLocks/>
          </p:cNvSpPr>
          <p:nvPr/>
        </p:nvSpPr>
        <p:spPr bwMode="auto">
          <a:xfrm rot="16200000" flipH="1">
            <a:off x="5853113" y="5043488"/>
            <a:ext cx="17272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1F497D"/>
              </a:buClr>
              <a:buNone/>
              <a:defRPr/>
            </a:pPr>
            <a:r>
              <a:rPr lang="et-EE" altLang="en-US" sz="800" dirty="0">
                <a:ea typeface="Verdana" panose="020B0604030504040204" pitchFamily="34" charset="0"/>
                <a:cs typeface="Verdana" panose="020B0604030504040204" pitchFamily="34" charset="0"/>
                <a:sym typeface="Trebuchet MS" panose="020B0603020202020204" pitchFamily="34" charset="0"/>
              </a:rPr>
              <a:t>*J. Hallik (TTÜ, Sense OÜ)</a:t>
            </a: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1F497D"/>
              </a:buClr>
              <a:buNone/>
              <a:defRPr/>
            </a:pPr>
            <a:r>
              <a:rPr lang="et-EE" altLang="en-US" sz="750" dirty="0">
                <a:solidFill>
                  <a:srgbClr val="9B255A"/>
                </a:solidFill>
                <a:ea typeface="Verdana" panose="020B060403050404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 </a:t>
            </a:r>
            <a:endParaRPr lang="fi-FI" altLang="en-US" sz="750" dirty="0">
              <a:solidFill>
                <a:srgbClr val="9B255A"/>
              </a:solidFill>
              <a:ea typeface="Verdana" panose="020B0604030504040204" pitchFamily="34" charset="0"/>
              <a:cs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9C723A5-A409-4C07-9372-0E9764702CDD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9218614" y="3643314"/>
            <a:ext cx="1069975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t-EE" sz="1000" kern="0" dirty="0"/>
              <a:t>*T.Kalamees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9C33C-A965-F208-66BE-D7768EE6C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75B2221-9467-49B2-8F1A-0A65B13EB70E}"/>
              </a:ext>
            </a:extLst>
          </p:cNvPr>
          <p:cNvSpPr txBox="1">
            <a:spLocks/>
          </p:cNvSpPr>
          <p:nvPr/>
        </p:nvSpPr>
        <p:spPr bwMode="auto">
          <a:xfrm>
            <a:off x="3022601" y="198438"/>
            <a:ext cx="75596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et-EE" altLang="et-EE" sz="2000" b="1" kern="0" dirty="0"/>
              <a:t>Aknad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AB3385-AAAA-4155-D495-167C68213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630" y="1062038"/>
            <a:ext cx="5681059" cy="50681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9669E0-08E8-99F3-484C-A2322C2C0053}"/>
              </a:ext>
            </a:extLst>
          </p:cNvPr>
          <p:cNvSpPr txBox="1"/>
          <p:nvPr/>
        </p:nvSpPr>
        <p:spPr>
          <a:xfrm>
            <a:off x="2873234" y="6219204"/>
            <a:ext cx="92300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100" dirty="0">
                <a:hlinkClick r:id="rId3"/>
              </a:rPr>
              <a:t>https://kredex.ee/sites/default/files/2019-03/Eesti%20eluasemefondi%20puitkorterelamute%20ehitustehniline%20seisukord%20ning%20prognoositav%20eluiga.pdf</a:t>
            </a:r>
            <a:r>
              <a:rPr lang="et-EE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4348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726F34B-DBEC-44BB-8412-E397D23BD1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5578" y="557291"/>
            <a:ext cx="10494517" cy="668836"/>
          </a:xfrm>
        </p:spPr>
        <p:txBody>
          <a:bodyPr>
            <a:normAutofit/>
          </a:bodyPr>
          <a:lstStyle/>
          <a:p>
            <a:pPr algn="ctr"/>
            <a:r>
              <a:rPr lang="et-EE" sz="2400" dirty="0"/>
              <a:t>Ehitistele esitatavad (põhi)nõuded (</a:t>
            </a:r>
            <a:r>
              <a:rPr lang="et-EE" sz="2400" dirty="0" err="1"/>
              <a:t>EhS</a:t>
            </a:r>
            <a:r>
              <a:rPr lang="et-EE" sz="2400" dirty="0"/>
              <a:t> §11)</a:t>
            </a:r>
            <a:endParaRPr lang="en-US" altLang="en-US" sz="2400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DAEE06-42C6-42FD-8D27-842915B83C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04604" y="1226127"/>
            <a:ext cx="9904614" cy="5444837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REGULATION (EU) No 305/2011 OF THE EUROPEAN PARLIAMENT AND OF THE COUNCIL</a:t>
            </a:r>
            <a:r>
              <a:rPr lang="et-EE" altLang="en-US" dirty="0">
                <a:latin typeface="Verdana" panose="020B0604030504040204" pitchFamily="34" charset="0"/>
                <a:ea typeface="Verdana" panose="020B0604030504040204" pitchFamily="34" charset="0"/>
              </a:rPr>
              <a:t> of 9 </a:t>
            </a:r>
            <a:r>
              <a:rPr lang="et-EE" alt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March</a:t>
            </a:r>
            <a:r>
              <a:rPr lang="et-EE" altLang="en-US" dirty="0">
                <a:latin typeface="Verdana" panose="020B0604030504040204" pitchFamily="34" charset="0"/>
                <a:ea typeface="Verdana" panose="020B0604030504040204" pitchFamily="34" charset="0"/>
              </a:rPr>
              <a:t> 2011</a:t>
            </a:r>
          </a:p>
          <a:p>
            <a:pPr lvl="1"/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Mehaaniline vastupidavus ja stabiilsus</a:t>
            </a:r>
          </a:p>
          <a:p>
            <a:pPr lvl="1"/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Tuleohutus</a:t>
            </a:r>
          </a:p>
          <a:p>
            <a:pPr lvl="1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H</a:t>
            </a:r>
            <a:r>
              <a:rPr lang="et-E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ügieen</a:t>
            </a: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, tervis, keskkond,</a:t>
            </a:r>
          </a:p>
          <a:p>
            <a:pPr lvl="1"/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Kasutamise ohutus ja juurdepääs</a:t>
            </a:r>
          </a:p>
          <a:p>
            <a:pPr lvl="1"/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Kaitse müra eest</a:t>
            </a:r>
          </a:p>
          <a:p>
            <a:pPr lvl="1"/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Ener</a:t>
            </a:r>
            <a:r>
              <a:rPr lang="et-E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giasäästlikkus</a:t>
            </a:r>
            <a:r>
              <a:rPr lang="et-EE" sz="1600" b="1" dirty="0">
                <a:latin typeface="Verdana" panose="020B0604030504040204" pitchFamily="34" charset="0"/>
                <a:ea typeface="Verdana" panose="020B0604030504040204" pitchFamily="34" charset="0"/>
              </a:rPr>
              <a:t> ja –tõhusus</a:t>
            </a:r>
          </a:p>
          <a:p>
            <a:pPr marL="457200" lvl="1" indent="0">
              <a:buNone/>
            </a:pPr>
            <a:endParaRPr lang="et-EE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et-EE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et-EE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et-EE" sz="1600" b="1" dirty="0">
                <a:latin typeface="Verdana" panose="020B0604030504040204" pitchFamily="34" charset="0"/>
                <a:ea typeface="Verdana" panose="020B0604030504040204" pitchFamily="34" charset="0"/>
              </a:rPr>
              <a:t>Loodusvarade säästev kasutamine</a:t>
            </a:r>
            <a:endParaRPr lang="et-EE" altLang="en-US" sz="1600" b="1" u="sng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t-EE" alt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t-EE" alt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t-EE" alt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A406A-B6F2-1196-5DD6-28C59BAE1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273" y="3420667"/>
            <a:ext cx="9280384" cy="7722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E380E2-00CA-81A9-AAF3-D25AAB4D2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077" y="4538972"/>
            <a:ext cx="8748675" cy="20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40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9C33C-A965-F208-66BE-D7768EE6C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75B2221-9467-49B2-8F1A-0A65B13EB70E}"/>
              </a:ext>
            </a:extLst>
          </p:cNvPr>
          <p:cNvSpPr txBox="1">
            <a:spLocks/>
          </p:cNvSpPr>
          <p:nvPr/>
        </p:nvSpPr>
        <p:spPr bwMode="auto">
          <a:xfrm>
            <a:off x="3022601" y="198438"/>
            <a:ext cx="75596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et-EE" altLang="et-EE" sz="2000" b="1" kern="0" dirty="0"/>
              <a:t>Aknad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9669E0-08E8-99F3-484C-A2322C2C0053}"/>
              </a:ext>
            </a:extLst>
          </p:cNvPr>
          <p:cNvSpPr txBox="1"/>
          <p:nvPr/>
        </p:nvSpPr>
        <p:spPr>
          <a:xfrm>
            <a:off x="2873234" y="6219204"/>
            <a:ext cx="92300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100" dirty="0">
                <a:hlinkClick r:id="rId2"/>
              </a:rPr>
              <a:t>https://kredex.ee/sites/default/files/2019-03/Eesti%20eluasemefondi%20puitkorterelamute%20ehitustehniline%20seisukord%20ning%20prognoositav%20eluiga.pdf</a:t>
            </a:r>
            <a:r>
              <a:rPr lang="et-EE" sz="11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8FA681-34D0-5CE1-CD3A-0C67A86D2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685" y="1197032"/>
            <a:ext cx="5485709" cy="488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362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191491" y="3554507"/>
            <a:ext cx="10130444" cy="1059057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t-EE" altLang="en-US" sz="2600" dirty="0">
                <a:latin typeface="Verdana" pitchFamily="34" charset="0"/>
              </a:rPr>
              <a:t>Puittarindite renoveerimine kaasaegsete isolatsioonimaterjalidega</a:t>
            </a:r>
            <a:endParaRPr lang="en-US" altLang="en-US" sz="2600" dirty="0">
              <a:latin typeface="Verdana" pitchFamily="34" charset="0"/>
            </a:endParaRPr>
          </a:p>
          <a:p>
            <a:endParaRPr lang="en-US" dirty="0"/>
          </a:p>
        </p:txBody>
      </p:sp>
      <p:sp>
        <p:nvSpPr>
          <p:cNvPr id="9" name="Teksti kohatäide 8"/>
          <p:cNvSpPr>
            <a:spLocks noGrp="1"/>
          </p:cNvSpPr>
          <p:nvPr>
            <p:ph type="body" sz="quarter" idx="13"/>
          </p:nvPr>
        </p:nvSpPr>
        <p:spPr>
          <a:xfrm>
            <a:off x="1191491" y="4792288"/>
            <a:ext cx="9066414" cy="1361038"/>
          </a:xfrm>
        </p:spPr>
        <p:txBody>
          <a:bodyPr>
            <a:normAutofit fontScale="32500" lnSpcReduction="20000"/>
          </a:bodyPr>
          <a:lstStyle/>
          <a:p>
            <a:pPr fontAlgn="base">
              <a:spcAft>
                <a:spcPct val="0"/>
              </a:spcAft>
            </a:pPr>
            <a:r>
              <a:rPr lang="et-EE" altLang="en-US" sz="7400" b="1" dirty="0">
                <a:latin typeface="Verdana" pitchFamily="34" charset="0"/>
              </a:rPr>
              <a:t>SIMO ILOMETS</a:t>
            </a:r>
            <a:r>
              <a:rPr lang="et-EE" altLang="en-US" sz="7400" dirty="0">
                <a:latin typeface="Verdana" pitchFamily="34" charset="0"/>
              </a:rPr>
              <a:t>, PhD, Volitatud ehitusinsener (tase 8.)</a:t>
            </a:r>
            <a:endParaRPr lang="en-US" altLang="en-US" sz="7400" dirty="0">
              <a:latin typeface="Verdana" pitchFamily="34" charset="0"/>
            </a:endParaRPr>
          </a:p>
          <a:p>
            <a:pPr fontAlgn="base">
              <a:spcAft>
                <a:spcPct val="0"/>
              </a:spcAft>
            </a:pPr>
            <a:r>
              <a:rPr lang="et-EE" altLang="en-US" sz="7400" dirty="0">
                <a:latin typeface="Verdana" pitchFamily="34" charset="0"/>
              </a:rPr>
              <a:t>Vanemlektor, programmijuht (Hooned ja rajatised)</a:t>
            </a:r>
          </a:p>
          <a:p>
            <a:pPr fontAlgn="base">
              <a:spcAft>
                <a:spcPct val="0"/>
              </a:spcAft>
            </a:pPr>
            <a:endParaRPr lang="en-US" altLang="en-US" sz="8000" dirty="0">
              <a:latin typeface="Verdana" pitchFamily="34" charset="0"/>
            </a:endParaRPr>
          </a:p>
          <a:p>
            <a:pPr fontAlgn="base">
              <a:spcAft>
                <a:spcPct val="0"/>
              </a:spcAft>
            </a:pPr>
            <a:endParaRPr lang="et-EE" dirty="0"/>
          </a:p>
        </p:txBody>
      </p:sp>
      <p:sp>
        <p:nvSpPr>
          <p:cNvPr id="4" name="Teksti kohatäide 8">
            <a:extLst>
              <a:ext uri="{FF2B5EF4-FFF2-40B4-BE49-F238E27FC236}">
                <a16:creationId xmlns:a16="http://schemas.microsoft.com/office/drawing/2014/main" id="{EC414496-8C84-409B-BC95-950BF6DA6168}"/>
              </a:ext>
            </a:extLst>
          </p:cNvPr>
          <p:cNvSpPr txBox="1">
            <a:spLocks/>
          </p:cNvSpPr>
          <p:nvPr/>
        </p:nvSpPr>
        <p:spPr>
          <a:xfrm>
            <a:off x="372686" y="5916079"/>
            <a:ext cx="6253019" cy="47449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kern="1200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Aft>
                <a:spcPct val="0"/>
              </a:spcAft>
            </a:pPr>
            <a:r>
              <a:rPr lang="et-EE" altLang="en-US" dirty="0">
                <a:solidFill>
                  <a:schemeClr val="tx1"/>
                </a:solidFill>
                <a:latin typeface="Verdana" pitchFamily="34" charset="0"/>
              </a:rPr>
              <a:t>Eesti vabaõhumuuseum 31.05.2023</a:t>
            </a:r>
          </a:p>
          <a:p>
            <a:pPr fontAlgn="base">
              <a:spcAft>
                <a:spcPct val="0"/>
              </a:spcAft>
            </a:pPr>
            <a:endParaRPr lang="en-US" altLang="en-US" sz="8000" dirty="0">
              <a:latin typeface="Verdana" pitchFamily="34" charset="0"/>
            </a:endParaRPr>
          </a:p>
          <a:p>
            <a:pPr fontAlgn="base">
              <a:spcAft>
                <a:spcPct val="0"/>
              </a:spcAft>
            </a:pPr>
            <a:endParaRPr lang="et-E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708F38-7B31-73DD-E13B-9938713FC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744" y="3303493"/>
            <a:ext cx="1667256" cy="1205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8820F7-0359-1EE0-CF83-E80AB3512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426" y="5790071"/>
            <a:ext cx="3186545" cy="971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315A5-FDA2-A6D1-49BC-07E0C7BC3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0262" y="4508951"/>
            <a:ext cx="2581738" cy="1227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D84FFC-6DF3-E98B-D088-8B0DC6AE8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535" y="1"/>
            <a:ext cx="2981505" cy="331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32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 idx="4294967295"/>
          </p:nvPr>
        </p:nvSpPr>
        <p:spPr>
          <a:xfrm>
            <a:off x="3000374" y="333375"/>
            <a:ext cx="7848153" cy="863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t-EE" altLang="et-EE" sz="2400" b="1" dirty="0">
                <a:latin typeface="Verdana" panose="020B0604030504040204" pitchFamily="34" charset="0"/>
                <a:ea typeface="Verdana" panose="020B0604030504040204" pitchFamily="34" charset="0"/>
              </a:rPr>
              <a:t>Eesti elamute siseõhu temperatuuri mudelid</a:t>
            </a:r>
          </a:p>
        </p:txBody>
      </p:sp>
      <p:sp>
        <p:nvSpPr>
          <p:cNvPr id="2" name="Rectangle 3"/>
          <p:cNvSpPr>
            <a:spLocks/>
          </p:cNvSpPr>
          <p:nvPr/>
        </p:nvSpPr>
        <p:spPr bwMode="auto">
          <a:xfrm>
            <a:off x="3000375" y="1341438"/>
            <a:ext cx="741680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457200" eaLnBrk="0" hangingPunct="0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et-EE" altLang="et-EE" sz="1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 bwMode="auto">
          <a:xfrm>
            <a:off x="3095625" y="1133476"/>
            <a:ext cx="7188200" cy="546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14313" indent="-214313">
              <a:defRPr/>
            </a:pPr>
            <a:endParaRPr lang="et-EE" sz="18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defRPr/>
            </a:pPr>
            <a:endParaRPr lang="et-EE" sz="18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defRPr/>
            </a:pPr>
            <a:endParaRPr lang="et-EE" sz="18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defRPr/>
            </a:pPr>
            <a:endParaRPr lang="et-EE" sz="18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defRPr/>
            </a:pPr>
            <a:endParaRPr lang="et-EE" sz="18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defRPr/>
            </a:pPr>
            <a:endParaRPr lang="et-EE" sz="18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defRPr/>
            </a:pPr>
            <a:endParaRPr lang="et-EE" sz="16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defRPr/>
            </a:pPr>
            <a:r>
              <a:rPr lang="et-EE" sz="1600" kern="0" dirty="0">
                <a:latin typeface="Verdana" panose="020B0604030504040204" pitchFamily="34" charset="0"/>
                <a:ea typeface="Verdana" panose="020B0604030504040204" pitchFamily="34" charset="0"/>
              </a:rPr>
              <a:t>Eesti elamute siseõhu temperatuur sõltub </a:t>
            </a:r>
            <a:r>
              <a:rPr lang="et-EE" sz="1600" kern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küttesüsteemist</a:t>
            </a:r>
          </a:p>
          <a:p>
            <a:pPr marL="214313" indent="-214313">
              <a:defRPr/>
            </a:pPr>
            <a:endParaRPr lang="et-EE" sz="1600" kern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defRPr/>
            </a:pPr>
            <a:endParaRPr lang="et-EE" sz="1600" kern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defRPr/>
            </a:pPr>
            <a:endParaRPr lang="et-EE" sz="1600" kern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defRPr/>
            </a:pPr>
            <a:endParaRPr lang="et-EE" sz="1600" kern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defRPr/>
            </a:pPr>
            <a:endParaRPr lang="et-EE" sz="1600" kern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defRPr/>
            </a:pPr>
            <a:endParaRPr lang="et-EE" sz="1600" kern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defRPr/>
            </a:pPr>
            <a:endParaRPr lang="et-EE" sz="1600" kern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defRPr/>
            </a:pPr>
            <a:endParaRPr lang="et-EE" sz="1600" kern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defRPr/>
            </a:pPr>
            <a:r>
              <a:rPr lang="et-EE" sz="1600" kern="0" dirty="0">
                <a:latin typeface="Verdana" panose="020B0604030504040204" pitchFamily="34" charset="0"/>
                <a:ea typeface="Verdana" panose="020B0604030504040204" pitchFamily="34" charset="0"/>
              </a:rPr>
              <a:t>Uuemad korterid on soojemad (ca 23 °C) kui vanemad (ca 21 °C)</a:t>
            </a:r>
          </a:p>
        </p:txBody>
      </p:sp>
      <p:pic>
        <p:nvPicPr>
          <p:cNvPr id="3072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1028701"/>
            <a:ext cx="354965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1041400"/>
            <a:ext cx="3467100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8" y="3713163"/>
            <a:ext cx="3543300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9" y="3746501"/>
            <a:ext cx="3413125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/>
          </p:cNvSpPr>
          <p:nvPr/>
        </p:nvSpPr>
        <p:spPr bwMode="auto">
          <a:xfrm>
            <a:off x="3776663" y="3790951"/>
            <a:ext cx="13652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457200" eaLnBrk="0" hangingPunct="0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t-EE" altLang="et-EE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Kesk</a:t>
            </a:r>
            <a:r>
              <a:rPr lang="et-EE" altLang="et-EE" sz="1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küte</a:t>
            </a:r>
            <a:endParaRPr lang="et-EE" altLang="et-EE" sz="1600" baseline="30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GB" altLang="et-EE" sz="1800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t-EE" altLang="et-EE" sz="1800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GB" altLang="et-EE" sz="1800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7316789" y="3790951"/>
            <a:ext cx="13684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457200" eaLnBrk="0" hangingPunct="0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t-EE" altLang="et-EE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Ahi</a:t>
            </a:r>
            <a:r>
              <a:rPr lang="et-EE" altLang="et-EE" sz="1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küte</a:t>
            </a:r>
            <a:endParaRPr lang="et-EE" altLang="et-EE" sz="1600" baseline="30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GB" altLang="et-EE" sz="1800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t-EE" altLang="et-EE" sz="1800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GB" altLang="et-EE" sz="1800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Rectangle 3"/>
          <p:cNvSpPr>
            <a:spLocks/>
          </p:cNvSpPr>
          <p:nvPr/>
        </p:nvSpPr>
        <p:spPr bwMode="auto">
          <a:xfrm>
            <a:off x="3771900" y="1076326"/>
            <a:ext cx="1881188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457200" eaLnBrk="0" hangingPunct="0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t-EE" altLang="et-EE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Üks korter/maja</a:t>
            </a:r>
            <a:endParaRPr lang="et-EE" altLang="et-EE" sz="1600" baseline="30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GB" altLang="et-EE" sz="1800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t-EE" altLang="et-EE" sz="1800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GB" altLang="et-EE" sz="1800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Rectangle 3"/>
          <p:cNvSpPr>
            <a:spLocks/>
          </p:cNvSpPr>
          <p:nvPr/>
        </p:nvSpPr>
        <p:spPr bwMode="auto">
          <a:xfrm>
            <a:off x="7307264" y="1063625"/>
            <a:ext cx="1895475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457200" eaLnBrk="0" hangingPunct="0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t-EE" altLang="et-EE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Valideerimine (elamisüksused)</a:t>
            </a:r>
            <a:endParaRPr lang="et-EE" altLang="et-EE" sz="1600" baseline="30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GB" altLang="et-EE" sz="1800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t-EE" altLang="et-EE" sz="1800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GB" altLang="et-EE" sz="1800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646561" y="3139560"/>
            <a:ext cx="3578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defRPr/>
            </a:pPr>
            <a:r>
              <a:rPr lang="et-EE" kern="0" dirty="0">
                <a:latin typeface="Verdana" panose="020B0604030504040204" pitchFamily="34" charset="0"/>
                <a:ea typeface="Verdana" panose="020B0604030504040204" pitchFamily="34" charset="0"/>
              </a:rPr>
              <a:t>Kas </a:t>
            </a:r>
            <a:r>
              <a:rPr lang="et-EE" kern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keskküte kuivatab õhku</a:t>
            </a:r>
            <a:r>
              <a:rPr lang="et-EE" kern="0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et-EE" sz="24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/>
          </p:cNvSpPr>
          <p:nvPr/>
        </p:nvSpPr>
        <p:spPr bwMode="auto">
          <a:xfrm>
            <a:off x="3000375" y="1341439"/>
            <a:ext cx="741680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457200" eaLnBrk="0" hangingPunct="0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et-EE" altLang="et-EE" sz="1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748" name="Rectangle 14"/>
          <p:cNvSpPr>
            <a:spLocks noChangeArrowheads="1"/>
          </p:cNvSpPr>
          <p:nvPr/>
        </p:nvSpPr>
        <p:spPr bwMode="auto">
          <a:xfrm>
            <a:off x="6611939" y="1154113"/>
            <a:ext cx="573087" cy="19796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3174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820" y="3732213"/>
            <a:ext cx="3449768" cy="250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>
            <a:spLocks/>
          </p:cNvSpPr>
          <p:nvPr/>
        </p:nvSpPr>
        <p:spPr bwMode="auto">
          <a:xfrm>
            <a:off x="3767139" y="3794126"/>
            <a:ext cx="136842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457200" eaLnBrk="0" hangingPunct="0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t-EE" altLang="et-EE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Keskmine</a:t>
            </a:r>
            <a:endParaRPr lang="et-EE" altLang="et-EE" sz="1600" baseline="30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GB" altLang="et-EE" sz="1800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t-EE" altLang="et-EE" sz="1800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GB" altLang="et-EE" sz="1800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175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3743326"/>
            <a:ext cx="3435512" cy="252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"/>
          <p:cNvSpPr>
            <a:spLocks/>
          </p:cNvSpPr>
          <p:nvPr/>
        </p:nvSpPr>
        <p:spPr bwMode="auto">
          <a:xfrm>
            <a:off x="7137401" y="5548314"/>
            <a:ext cx="13684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457200" eaLnBrk="0" hangingPunct="0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t-EE" altLang="et-EE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90%</a:t>
            </a:r>
            <a:endParaRPr lang="et-EE" altLang="et-EE" sz="1600" baseline="30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GB" altLang="et-EE" sz="1800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t-EE" altLang="et-EE" sz="1800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GB" altLang="et-EE" sz="1800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1753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981076"/>
            <a:ext cx="3979862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Placeholder 3"/>
          <p:cNvSpPr txBox="1">
            <a:spLocks/>
          </p:cNvSpPr>
          <p:nvPr/>
        </p:nvSpPr>
        <p:spPr bwMode="auto">
          <a:xfrm>
            <a:off x="7272339" y="1189038"/>
            <a:ext cx="1195387" cy="3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t-EE" sz="1400" kern="0" dirty="0">
                <a:solidFill>
                  <a:srgbClr val="FF0000"/>
                </a:solidFill>
              </a:rPr>
              <a:t>90% tase</a:t>
            </a:r>
            <a:endParaRPr lang="et-EE" sz="1800" kern="0" dirty="0">
              <a:solidFill>
                <a:srgbClr val="FF0000"/>
              </a:solidFill>
            </a:endParaRPr>
          </a:p>
        </p:txBody>
      </p:sp>
      <p:sp>
        <p:nvSpPr>
          <p:cNvPr id="22" name="Text Placeholder 3"/>
          <p:cNvSpPr txBox="1">
            <a:spLocks/>
          </p:cNvSpPr>
          <p:nvPr/>
        </p:nvSpPr>
        <p:spPr bwMode="auto">
          <a:xfrm>
            <a:off x="6340475" y="1714501"/>
            <a:ext cx="11953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t-EE" sz="1400" kern="0" dirty="0"/>
              <a:t>Keskmine</a:t>
            </a:r>
            <a:endParaRPr lang="et-EE" sz="1800" kern="0" dirty="0">
              <a:solidFill>
                <a:srgbClr val="0033CC"/>
              </a:solidFill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6705601" y="3400425"/>
            <a:ext cx="371475" cy="3635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ext Placeholder 3"/>
          <p:cNvSpPr txBox="1">
            <a:spLocks/>
          </p:cNvSpPr>
          <p:nvPr/>
        </p:nvSpPr>
        <p:spPr bwMode="auto">
          <a:xfrm>
            <a:off x="3008314" y="1231901"/>
            <a:ext cx="1608137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14313" indent="-214313">
              <a:defRPr/>
            </a:pPr>
            <a:r>
              <a:rPr lang="et-EE" sz="1600" kern="0" dirty="0">
                <a:latin typeface="Verdana" panose="020B0604030504040204" pitchFamily="34" charset="0"/>
                <a:ea typeface="Verdana" panose="020B0604030504040204" pitchFamily="34" charset="0"/>
              </a:rPr>
              <a:t>Keskmise ja </a:t>
            </a:r>
            <a:r>
              <a:rPr lang="et-EE" sz="1600" kern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kriitilise</a:t>
            </a:r>
            <a:r>
              <a:rPr lang="et-EE" sz="1600" kern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t-EE" sz="1600" kern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(90% tase) </a:t>
            </a:r>
            <a:r>
              <a:rPr lang="et-EE" sz="1600" kern="0" dirty="0">
                <a:latin typeface="Verdana" panose="020B0604030504040204" pitchFamily="34" charset="0"/>
                <a:ea typeface="Verdana" panose="020B0604030504040204" pitchFamily="34" charset="0"/>
              </a:rPr>
              <a:t>niiskuslisa erinevus on ligikaudu kaks korda</a:t>
            </a:r>
            <a:endParaRPr lang="et-EE" sz="2000" kern="0" dirty="0">
              <a:solidFill>
                <a:srgbClr val="0033C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175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3" y="1033463"/>
            <a:ext cx="3030757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759" name="Straight Connector 14"/>
          <p:cNvCxnSpPr>
            <a:cxnSpLocks noChangeShapeType="1"/>
          </p:cNvCxnSpPr>
          <p:nvPr/>
        </p:nvCxnSpPr>
        <p:spPr bwMode="auto">
          <a:xfrm flipV="1">
            <a:off x="10144776" y="1097079"/>
            <a:ext cx="0" cy="1423989"/>
          </a:xfrm>
          <a:prstGeom prst="lin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60" name="Straight Arrow Connector 15"/>
          <p:cNvCxnSpPr>
            <a:cxnSpLocks noChangeShapeType="1"/>
          </p:cNvCxnSpPr>
          <p:nvPr/>
        </p:nvCxnSpPr>
        <p:spPr bwMode="auto">
          <a:xfrm>
            <a:off x="8760296" y="1541632"/>
            <a:ext cx="1383991" cy="0"/>
          </a:xfrm>
          <a:prstGeom prst="straightConnector1">
            <a:avLst/>
          </a:prstGeom>
          <a:noFill/>
          <a:ln w="12700" algn="ctr">
            <a:solidFill>
              <a:srgbClr val="00B05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 Placeholder 3"/>
          <p:cNvSpPr txBox="1">
            <a:spLocks/>
          </p:cNvSpPr>
          <p:nvPr/>
        </p:nvSpPr>
        <p:spPr bwMode="auto">
          <a:xfrm>
            <a:off x="8857074" y="1125707"/>
            <a:ext cx="1287213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t-EE" sz="1200" kern="0" dirty="0">
                <a:solidFill>
                  <a:srgbClr val="00B050"/>
                </a:solidFill>
              </a:rPr>
              <a:t>KÜLM PERIOOD</a:t>
            </a:r>
          </a:p>
        </p:txBody>
      </p:sp>
      <p:sp>
        <p:nvSpPr>
          <p:cNvPr id="19" name="Rectangle 2"/>
          <p:cNvSpPr txBox="1">
            <a:spLocks/>
          </p:cNvSpPr>
          <p:nvPr/>
        </p:nvSpPr>
        <p:spPr>
          <a:xfrm>
            <a:off x="3000374" y="333375"/>
            <a:ext cx="7848153" cy="8636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>
            <a:lvl1pPr algn="l" defTabSz="9142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t-EE" altLang="et-EE" sz="2400" b="1" dirty="0">
                <a:latin typeface="Verdana" panose="020B0604030504040204" pitchFamily="34" charset="0"/>
                <a:ea typeface="Verdana" panose="020B0604030504040204" pitchFamily="34" charset="0"/>
              </a:rPr>
              <a:t>Eesti elamute siseõhu niiskuse mudelid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9733482" y="4593706"/>
            <a:ext cx="2317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latin typeface="Verdana" panose="020B0604030504040204" pitchFamily="34" charset="0"/>
                <a:ea typeface="Verdana" panose="020B0604030504040204" pitchFamily="34" charset="0"/>
              </a:rPr>
              <a:t>Δ</a:t>
            </a:r>
            <a:r>
              <a:rPr lang="et-EE" b="1" dirty="0">
                <a:latin typeface="Symbol" panose="05050102010706020507" pitchFamily="18" charset="2"/>
                <a:ea typeface="Verdana" panose="020B0604030504040204" pitchFamily="34" charset="0"/>
              </a:rPr>
              <a:t>n</a:t>
            </a:r>
            <a:r>
              <a:rPr lang="et-EE" b="1" dirty="0">
                <a:latin typeface="Verdana" panose="020B0604030504040204" pitchFamily="34" charset="0"/>
                <a:ea typeface="Verdana" panose="020B0604030504040204" pitchFamily="34" charset="0"/>
              </a:rPr>
              <a:t> = </a:t>
            </a:r>
            <a:r>
              <a:rPr lang="et-EE" b="1" dirty="0">
                <a:latin typeface="Symbol" panose="05050102010706020507" pitchFamily="18" charset="2"/>
                <a:ea typeface="Verdana" panose="020B0604030504040204" pitchFamily="34" charset="0"/>
              </a:rPr>
              <a:t>n</a:t>
            </a:r>
            <a:r>
              <a:rPr lang="et-EE" b="1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t-EE" b="1" dirty="0"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et-EE" b="1" dirty="0">
                <a:latin typeface="Symbol" panose="05050102010706020507" pitchFamily="18" charset="2"/>
                <a:ea typeface="Verdana" panose="020B0604030504040204" pitchFamily="34" charset="0"/>
              </a:rPr>
              <a:t>n</a:t>
            </a:r>
            <a:r>
              <a:rPr lang="et-EE" b="1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e </a:t>
            </a:r>
            <a:r>
              <a:rPr lang="et-EE" b="1" dirty="0">
                <a:latin typeface="Verdana" panose="020B0604030504040204" pitchFamily="34" charset="0"/>
                <a:ea typeface="Verdana" panose="020B0604030504040204" pitchFamily="34" charset="0"/>
              </a:rPr>
              <a:t>= G/q</a:t>
            </a:r>
            <a:r>
              <a:rPr lang="et-EE" b="1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v</a:t>
            </a:r>
            <a:endParaRPr lang="en-US" b="1" baseline="-250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/>
          </p:cNvSpPr>
          <p:nvPr/>
        </p:nvSpPr>
        <p:spPr bwMode="auto">
          <a:xfrm>
            <a:off x="3000375" y="1341439"/>
            <a:ext cx="741680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457200" eaLnBrk="0" hangingPunct="0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et-EE" altLang="et-EE" sz="1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772" name="Rectangle 14"/>
          <p:cNvSpPr>
            <a:spLocks noChangeArrowheads="1"/>
          </p:cNvSpPr>
          <p:nvPr/>
        </p:nvSpPr>
        <p:spPr bwMode="auto">
          <a:xfrm>
            <a:off x="6611939" y="1154113"/>
            <a:ext cx="573087" cy="19796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" name="Text Placeholder 3"/>
          <p:cNvSpPr txBox="1">
            <a:spLocks/>
          </p:cNvSpPr>
          <p:nvPr/>
        </p:nvSpPr>
        <p:spPr bwMode="auto">
          <a:xfrm>
            <a:off x="3215680" y="3845744"/>
            <a:ext cx="8232130" cy="268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14313" indent="-214313">
              <a:defRPr/>
            </a:pP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Niiskuslisa </a:t>
            </a:r>
            <a:r>
              <a:rPr lang="el-GR" sz="1600" dirty="0">
                <a:latin typeface="Verdana" panose="020B0604030504040204" pitchFamily="34" charset="0"/>
                <a:ea typeface="Verdana" panose="020B0604030504040204" pitchFamily="34" charset="0"/>
              </a:rPr>
              <a:t>Δ</a:t>
            </a: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n ehk sise- ja välisõhu veeaurusisalduste erinevus </a:t>
            </a:r>
            <a:r>
              <a:rPr lang="el-GR" sz="1600" dirty="0">
                <a:latin typeface="Verdana" panose="020B0604030504040204" pitchFamily="34" charset="0"/>
                <a:ea typeface="Verdana" panose="020B0604030504040204" pitchFamily="34" charset="0"/>
              </a:rPr>
              <a:t>Δ</a:t>
            </a:r>
            <a:r>
              <a:rPr lang="et-EE" sz="1600" dirty="0">
                <a:latin typeface="Symbol" panose="05050102010706020507" pitchFamily="18" charset="2"/>
                <a:ea typeface="Verdana" panose="020B0604030504040204" pitchFamily="34" charset="0"/>
              </a:rPr>
              <a:t>n</a:t>
            </a: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 = </a:t>
            </a:r>
            <a:r>
              <a:rPr lang="et-EE" sz="1600" dirty="0">
                <a:latin typeface="Symbol" panose="05050102010706020507" pitchFamily="18" charset="2"/>
                <a:ea typeface="Verdana" panose="020B0604030504040204" pitchFamily="34" charset="0"/>
              </a:rPr>
              <a:t>n</a:t>
            </a:r>
            <a:r>
              <a:rPr lang="et-EE" sz="16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et-EE" sz="1600" dirty="0">
                <a:latin typeface="Symbol" panose="05050102010706020507" pitchFamily="18" charset="2"/>
                <a:ea typeface="Verdana" panose="020B0604030504040204" pitchFamily="34" charset="0"/>
              </a:rPr>
              <a:t>n</a:t>
            </a:r>
            <a:r>
              <a:rPr lang="et-EE" sz="16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; </a:t>
            </a:r>
          </a:p>
          <a:p>
            <a:pPr marL="214313" indent="-214313">
              <a:defRPr/>
            </a:pP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Peamine niiskuslisa mõjutav tegur on:</a:t>
            </a:r>
          </a:p>
          <a:p>
            <a:pPr marL="614363" lvl="1" indent="-214313">
              <a:defRPr/>
            </a:pP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Asustustihedus O, m</a:t>
            </a:r>
            <a:r>
              <a:rPr lang="et-EE" sz="1400" baseline="30000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/inimene (seotud niiskustoodanguga G)</a:t>
            </a:r>
          </a:p>
          <a:p>
            <a:pPr marL="214313" indent="-214313">
              <a:defRPr/>
            </a:pP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Teisane niiskuslisa mõjutav tegur on õhuvahetus, mis koosneb järgmistest alamfaktoritest (tähtsuse järjekorras):</a:t>
            </a:r>
          </a:p>
          <a:p>
            <a:pPr marL="614363" lvl="1" indent="-214313">
              <a:defRPr/>
            </a:pP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Ventilatsiooni õhuvahetuskordsus n, h</a:t>
            </a:r>
            <a:r>
              <a:rPr lang="et-EE" sz="1400" baseline="30000" dirty="0">
                <a:latin typeface="Verdana" panose="020B0604030504040204" pitchFamily="34" charset="0"/>
                <a:ea typeface="Verdana" panose="020B0604030504040204" pitchFamily="34" charset="0"/>
              </a:rPr>
              <a:t>-1</a:t>
            </a:r>
          </a:p>
          <a:p>
            <a:pPr marL="614363" lvl="1" indent="-214313">
              <a:defRPr/>
            </a:pP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Tarindite õhulekkearv q</a:t>
            </a:r>
            <a:r>
              <a:rPr lang="et-EE" sz="14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50</a:t>
            </a: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, m</a:t>
            </a:r>
            <a:r>
              <a:rPr lang="et-EE" sz="1400" baseline="30000" dirty="0"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/m</a:t>
            </a:r>
            <a:r>
              <a:rPr lang="et-EE" sz="1400" baseline="30000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h</a:t>
            </a:r>
          </a:p>
          <a:p>
            <a:pPr marL="614363" lvl="1" indent="-214313">
              <a:defRPr/>
            </a:pP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Ventilatsioonikorstna kõrgus </a:t>
            </a:r>
            <a:r>
              <a:rPr lang="et-EE" sz="1200" dirty="0">
                <a:latin typeface="Verdana" panose="020B0604030504040204" pitchFamily="34" charset="0"/>
                <a:ea typeface="Verdana" panose="020B0604030504040204" pitchFamily="34" charset="0"/>
              </a:rPr>
              <a:t>(ainult loomuliku vent. korral)</a:t>
            </a: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 h, m</a:t>
            </a:r>
          </a:p>
          <a:p>
            <a:pPr marL="614363" lvl="1" indent="-214313">
              <a:defRPr/>
            </a:pP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Aknad (ehitusaegne puit vs vahetatud PVC, </a:t>
            </a:r>
            <a:r>
              <a:rPr lang="et-EE" sz="1200" dirty="0">
                <a:latin typeface="Verdana" panose="020B0604030504040204" pitchFamily="34" charset="0"/>
                <a:ea typeface="Verdana" panose="020B0604030504040204" pitchFamily="34" charset="0"/>
              </a:rPr>
              <a:t>ainult vanematel elamutel</a:t>
            </a: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t-EE" sz="1600" kern="0" dirty="0">
              <a:solidFill>
                <a:srgbClr val="96959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27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4" y="1196975"/>
            <a:ext cx="3646487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>
            <a:spLocks/>
          </p:cNvSpPr>
          <p:nvPr/>
        </p:nvSpPr>
        <p:spPr bwMode="auto">
          <a:xfrm>
            <a:off x="3771901" y="1258888"/>
            <a:ext cx="13684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457200" eaLnBrk="0" hangingPunct="0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t-EE" altLang="et-EE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Keskmine</a:t>
            </a:r>
            <a:endParaRPr lang="et-EE" altLang="et-EE" sz="1600" baseline="30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GB" altLang="et-EE" sz="1800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t-EE" altLang="et-EE" sz="1800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GB" altLang="et-EE" sz="1800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277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38" y="1208088"/>
            <a:ext cx="35941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"/>
          <p:cNvSpPr>
            <a:spLocks/>
          </p:cNvSpPr>
          <p:nvPr/>
        </p:nvSpPr>
        <p:spPr bwMode="auto">
          <a:xfrm>
            <a:off x="7142164" y="3013076"/>
            <a:ext cx="13684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457200" eaLnBrk="0" hangingPunct="0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t-EE" altLang="et-E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90%</a:t>
            </a:r>
            <a:endParaRPr lang="et-EE" altLang="et-EE" sz="1600" b="1" baseline="30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GB" altLang="et-EE" sz="1800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t-EE" altLang="et-EE" sz="1800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GB" altLang="et-EE" sz="1800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Rectangle 2"/>
          <p:cNvSpPr txBox="1">
            <a:spLocks/>
          </p:cNvSpPr>
          <p:nvPr/>
        </p:nvSpPr>
        <p:spPr>
          <a:xfrm>
            <a:off x="3000374" y="333375"/>
            <a:ext cx="7848153" cy="8636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>
            <a:lvl1pPr algn="l" defTabSz="9142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t-EE" altLang="et-EE" sz="2400" b="1" dirty="0">
                <a:latin typeface="Verdana" panose="020B0604030504040204" pitchFamily="34" charset="0"/>
                <a:ea typeface="Verdana" panose="020B0604030504040204" pitchFamily="34" charset="0"/>
              </a:rPr>
              <a:t>Eesti elamute siseõhu niiskuse mudelid</a:t>
            </a:r>
          </a:p>
        </p:txBody>
      </p:sp>
      <p:sp>
        <p:nvSpPr>
          <p:cNvPr id="3" name="Rectangle 2"/>
          <p:cNvSpPr/>
          <p:nvPr/>
        </p:nvSpPr>
        <p:spPr>
          <a:xfrm rot="16200000">
            <a:off x="9682515" y="2047363"/>
            <a:ext cx="2317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latin typeface="Verdana" panose="020B0604030504040204" pitchFamily="34" charset="0"/>
                <a:ea typeface="Verdana" panose="020B0604030504040204" pitchFamily="34" charset="0"/>
              </a:rPr>
              <a:t>Δ</a:t>
            </a:r>
            <a:r>
              <a:rPr lang="et-EE" b="1" dirty="0">
                <a:latin typeface="Symbol" panose="05050102010706020507" pitchFamily="18" charset="2"/>
                <a:ea typeface="Verdana" panose="020B0604030504040204" pitchFamily="34" charset="0"/>
              </a:rPr>
              <a:t>n</a:t>
            </a:r>
            <a:r>
              <a:rPr lang="et-EE" b="1" dirty="0">
                <a:latin typeface="Verdana" panose="020B0604030504040204" pitchFamily="34" charset="0"/>
                <a:ea typeface="Verdana" panose="020B0604030504040204" pitchFamily="34" charset="0"/>
              </a:rPr>
              <a:t> = </a:t>
            </a:r>
            <a:r>
              <a:rPr lang="et-EE" b="1" dirty="0">
                <a:latin typeface="Symbol" panose="05050102010706020507" pitchFamily="18" charset="2"/>
                <a:ea typeface="Verdana" panose="020B0604030504040204" pitchFamily="34" charset="0"/>
              </a:rPr>
              <a:t>n</a:t>
            </a:r>
            <a:r>
              <a:rPr lang="et-EE" b="1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t-EE" b="1" dirty="0"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et-EE" b="1" dirty="0">
                <a:latin typeface="Symbol" panose="05050102010706020507" pitchFamily="18" charset="2"/>
                <a:ea typeface="Verdana" panose="020B0604030504040204" pitchFamily="34" charset="0"/>
              </a:rPr>
              <a:t>n</a:t>
            </a:r>
            <a:r>
              <a:rPr lang="et-EE" b="1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e </a:t>
            </a:r>
            <a:r>
              <a:rPr lang="et-EE" b="1" dirty="0">
                <a:latin typeface="Verdana" panose="020B0604030504040204" pitchFamily="34" charset="0"/>
                <a:ea typeface="Verdana" panose="020B0604030504040204" pitchFamily="34" charset="0"/>
              </a:rPr>
              <a:t>= G/q</a:t>
            </a:r>
            <a:r>
              <a:rPr lang="et-EE" b="1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v</a:t>
            </a:r>
            <a:endParaRPr lang="en-US" b="1" baseline="-25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/>
          </p:cNvSpPr>
          <p:nvPr/>
        </p:nvSpPr>
        <p:spPr bwMode="auto">
          <a:xfrm>
            <a:off x="3000375" y="1341439"/>
            <a:ext cx="741680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457200" eaLnBrk="0" hangingPunct="0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et-EE" altLang="et-EE" sz="1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796" name="Rectangle 14"/>
          <p:cNvSpPr>
            <a:spLocks noChangeArrowheads="1"/>
          </p:cNvSpPr>
          <p:nvPr/>
        </p:nvSpPr>
        <p:spPr bwMode="auto">
          <a:xfrm>
            <a:off x="6611939" y="1154113"/>
            <a:ext cx="573087" cy="19796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" name="Text Placeholder 3"/>
          <p:cNvSpPr txBox="1">
            <a:spLocks/>
          </p:cNvSpPr>
          <p:nvPr/>
        </p:nvSpPr>
        <p:spPr bwMode="auto">
          <a:xfrm>
            <a:off x="3192463" y="3922713"/>
            <a:ext cx="7351712" cy="268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14313" indent="-214313">
              <a:defRPr/>
            </a:pPr>
            <a:r>
              <a:rPr lang="et-EE" sz="1600" kern="0" dirty="0">
                <a:latin typeface="Verdana" panose="020B0604030504040204" pitchFamily="34" charset="0"/>
                <a:ea typeface="Verdana" panose="020B0604030504040204" pitchFamily="34" charset="0"/>
              </a:rPr>
              <a:t>Siseõhu </a:t>
            </a:r>
            <a:r>
              <a:rPr lang="et-EE" sz="1600" b="1" kern="0" dirty="0">
                <a:latin typeface="Verdana" panose="020B0604030504040204" pitchFamily="34" charset="0"/>
                <a:ea typeface="Verdana" panose="020B0604030504040204" pitchFamily="34" charset="0"/>
              </a:rPr>
              <a:t>suhteline niiskus</a:t>
            </a:r>
            <a:r>
              <a:rPr lang="et-EE" sz="1600" kern="0" dirty="0">
                <a:latin typeface="Verdana" panose="020B0604030504040204" pitchFamily="34" charset="0"/>
                <a:ea typeface="Verdana" panose="020B0604030504040204" pitchFamily="34" charset="0"/>
              </a:rPr>
              <a:t> ilma siseõhu temperatuuri ning väliskliimat arvestamata </a:t>
            </a:r>
            <a:r>
              <a:rPr lang="et-EE" sz="1600" b="1" kern="0" dirty="0">
                <a:latin typeface="Verdana" panose="020B0604030504040204" pitchFamily="34" charset="0"/>
                <a:ea typeface="Verdana" panose="020B0604030504040204" pitchFamily="34" charset="0"/>
              </a:rPr>
              <a:t>ei näita niiskuskoormust</a:t>
            </a:r>
            <a:r>
              <a:rPr lang="et-EE" sz="1600" kern="0" dirty="0"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</a:p>
          <a:p>
            <a:pPr marL="214313" indent="-214313">
              <a:defRPr/>
            </a:pPr>
            <a:r>
              <a:rPr lang="et-EE" sz="1600" kern="0" dirty="0">
                <a:latin typeface="Verdana" panose="020B0604030504040204" pitchFamily="34" charset="0"/>
                <a:ea typeface="Verdana" panose="020B0604030504040204" pitchFamily="34" charset="0"/>
              </a:rPr>
              <a:t>Suhtelise niiskuse vahemik 40...60% on aegunud </a:t>
            </a:r>
            <a:r>
              <a:rPr lang="et-EE" sz="1400" kern="0" dirty="0">
                <a:latin typeface="Verdana" panose="020B0604030504040204" pitchFamily="34" charset="0"/>
                <a:ea typeface="Verdana" panose="020B0604030504040204" pitchFamily="34" charset="0"/>
              </a:rPr>
              <a:t>(sellist nõuet ei ole)</a:t>
            </a:r>
          </a:p>
          <a:p>
            <a:pPr marL="214313" indent="-214313">
              <a:defRPr/>
            </a:pPr>
            <a:r>
              <a:rPr lang="et-EE" sz="1600" kern="0" dirty="0">
                <a:latin typeface="Verdana" panose="020B0604030504040204" pitchFamily="34" charset="0"/>
                <a:ea typeface="Verdana" panose="020B0604030504040204" pitchFamily="34" charset="0"/>
              </a:rPr>
              <a:t>Vahemik 25...45% talvel ning 30...70% suvel on asjakohasem</a:t>
            </a:r>
            <a:r>
              <a:rPr lang="et-EE" sz="1400" kern="0" dirty="0">
                <a:latin typeface="Verdana" panose="020B0604030504040204" pitchFamily="34" charset="0"/>
                <a:ea typeface="Verdana" panose="020B0604030504040204" pitchFamily="34" charset="0"/>
              </a:rPr>
              <a:t>  (kuid ka seda ei saa käsitleda nõudena kuni see ei tulene tellija LÜ-st või projekteerija lahendusest)</a:t>
            </a:r>
          </a:p>
          <a:p>
            <a:pPr marL="214313" indent="-214313">
              <a:defRPr/>
            </a:pPr>
            <a:r>
              <a:rPr lang="et-EE" sz="1400" kern="0" dirty="0">
                <a:latin typeface="Verdana" panose="020B0604030504040204" pitchFamily="34" charset="0"/>
                <a:ea typeface="Verdana" panose="020B0604030504040204" pitchFamily="34" charset="0"/>
              </a:rPr>
              <a:t>Uute elamute probleemiks on kujunemas </a:t>
            </a:r>
            <a:r>
              <a:rPr lang="et-EE" sz="1400" b="1" kern="0" dirty="0">
                <a:latin typeface="Verdana" panose="020B0604030504040204" pitchFamily="34" charset="0"/>
                <a:ea typeface="Verdana" panose="020B0604030504040204" pitchFamily="34" charset="0"/>
              </a:rPr>
              <a:t>liiga kuiv õhk talvel</a:t>
            </a:r>
            <a:r>
              <a:rPr lang="et-EE" sz="1400" kern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(keskmine või väike asustustihedus, korralik ventilatsioon, siseõhu temperatuur +23...+24 °C)</a:t>
            </a:r>
            <a:endParaRPr lang="et-EE" sz="14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379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4" y="1516064"/>
            <a:ext cx="3468687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8" y="1516064"/>
            <a:ext cx="34782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3"/>
          <p:cNvSpPr txBox="1">
            <a:spLocks/>
          </p:cNvSpPr>
          <p:nvPr/>
        </p:nvSpPr>
        <p:spPr bwMode="auto">
          <a:xfrm>
            <a:off x="5442249" y="2566285"/>
            <a:ext cx="1014115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t-EE" sz="1000" kern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Siseõhu temperatuur +20 °C</a:t>
            </a:r>
            <a:endParaRPr lang="et-EE" sz="1100" kern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802" name="Rectangle 3"/>
          <p:cNvSpPr>
            <a:spLocks noChangeArrowheads="1"/>
          </p:cNvSpPr>
          <p:nvPr/>
        </p:nvSpPr>
        <p:spPr bwMode="auto">
          <a:xfrm rot="5400000" flipV="1">
            <a:off x="9307513" y="2218994"/>
            <a:ext cx="23749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t-EE" altLang="et-EE" sz="1100" dirty="0">
                <a:latin typeface="Times New Roman" panose="02020603050405020304" pitchFamily="18" charset="0"/>
              </a:rPr>
              <a:t>*</a:t>
            </a:r>
            <a:r>
              <a:rPr lang="et-EE" altLang="et-EE" sz="800" dirty="0">
                <a:latin typeface="Times New Roman" panose="02020603050405020304" pitchFamily="18" charset="0"/>
              </a:rPr>
              <a:t>Ilomets</a:t>
            </a:r>
            <a:r>
              <a:rPr lang="en-US" altLang="et-EE" sz="800" dirty="0">
                <a:latin typeface="Times New Roman" panose="02020603050405020304" pitchFamily="18" charset="0"/>
              </a:rPr>
              <a:t>, </a:t>
            </a:r>
            <a:r>
              <a:rPr lang="et-EE" altLang="et-EE" sz="800" dirty="0">
                <a:latin typeface="Times New Roman" panose="02020603050405020304" pitchFamily="18" charset="0"/>
              </a:rPr>
              <a:t>S</a:t>
            </a:r>
            <a:r>
              <a:rPr lang="en-US" altLang="et-EE" sz="800" dirty="0">
                <a:latin typeface="Times New Roman" panose="02020603050405020304" pitchFamily="18" charset="0"/>
              </a:rPr>
              <a:t>., </a:t>
            </a:r>
            <a:r>
              <a:rPr lang="et-EE" altLang="et-EE" sz="800" dirty="0">
                <a:latin typeface="Times New Roman" panose="02020603050405020304" pitchFamily="18" charset="0"/>
              </a:rPr>
              <a:t>Kalamees</a:t>
            </a:r>
            <a:r>
              <a:rPr lang="en-US" altLang="et-EE" sz="800" dirty="0">
                <a:latin typeface="Times New Roman" panose="02020603050405020304" pitchFamily="18" charset="0"/>
              </a:rPr>
              <a:t>, </a:t>
            </a:r>
            <a:r>
              <a:rPr lang="et-EE" altLang="et-EE" sz="800" dirty="0">
                <a:latin typeface="Times New Roman" panose="02020603050405020304" pitchFamily="18" charset="0"/>
              </a:rPr>
              <a:t>T</a:t>
            </a:r>
            <a:r>
              <a:rPr lang="en-US" altLang="et-EE" sz="800" dirty="0">
                <a:latin typeface="Times New Roman" panose="02020603050405020304" pitchFamily="18" charset="0"/>
              </a:rPr>
              <a:t>., </a:t>
            </a:r>
            <a:r>
              <a:rPr lang="et-EE" altLang="et-EE" sz="800" dirty="0">
                <a:latin typeface="Times New Roman" panose="02020603050405020304" pitchFamily="18" charset="0"/>
              </a:rPr>
              <a:t>Tariku, F</a:t>
            </a:r>
            <a:r>
              <a:rPr lang="en-US" altLang="et-EE" sz="800" dirty="0">
                <a:latin typeface="Times New Roman" panose="02020603050405020304" pitchFamily="18" charset="0"/>
              </a:rPr>
              <a:t>. 20</a:t>
            </a:r>
            <a:r>
              <a:rPr lang="et-EE" altLang="et-EE" sz="800" dirty="0">
                <a:latin typeface="Times New Roman" panose="02020603050405020304" pitchFamily="18" charset="0"/>
              </a:rPr>
              <a:t>1</a:t>
            </a:r>
            <a:r>
              <a:rPr lang="en-US" altLang="et-EE" sz="800" dirty="0">
                <a:latin typeface="Times New Roman" panose="02020603050405020304" pitchFamily="18" charset="0"/>
              </a:rPr>
              <a:t>9. Indoor climate loads for dwellings in different cold climates to assess </a:t>
            </a:r>
            <a:r>
              <a:rPr lang="en-US" altLang="et-EE" sz="800" dirty="0" err="1">
                <a:latin typeface="Times New Roman" panose="02020603050405020304" pitchFamily="18" charset="0"/>
              </a:rPr>
              <a:t>hygrothermal</a:t>
            </a:r>
            <a:r>
              <a:rPr lang="en-US" altLang="et-EE" sz="800" dirty="0">
                <a:latin typeface="Times New Roman" panose="02020603050405020304" pitchFamily="18" charset="0"/>
              </a:rPr>
              <a:t> performance of building envelopes</a:t>
            </a:r>
            <a:r>
              <a:rPr lang="et-EE" altLang="et-EE" sz="800" dirty="0">
                <a:latin typeface="Times New Roman" panose="02020603050405020304" pitchFamily="18" charset="0"/>
              </a:rPr>
              <a:t>. Canadian Journal of Civil Engineering</a:t>
            </a:r>
          </a:p>
        </p:txBody>
      </p:sp>
      <p:sp>
        <p:nvSpPr>
          <p:cNvPr id="11" name="Rectangle 2"/>
          <p:cNvSpPr txBox="1">
            <a:spLocks/>
          </p:cNvSpPr>
          <p:nvPr/>
        </p:nvSpPr>
        <p:spPr>
          <a:xfrm>
            <a:off x="3000374" y="333375"/>
            <a:ext cx="7848153" cy="8636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>
            <a:lvl1pPr algn="l" defTabSz="9142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t-EE" altLang="et-EE" sz="2400" b="1" dirty="0">
                <a:latin typeface="Verdana" panose="020B0604030504040204" pitchFamily="34" charset="0"/>
                <a:ea typeface="Verdana" panose="020B0604030504040204" pitchFamily="34" charset="0"/>
              </a:rPr>
              <a:t>Eesti elamute siseõhu niiskuse mudelid</a:t>
            </a:r>
          </a:p>
        </p:txBody>
      </p:sp>
      <p:sp>
        <p:nvSpPr>
          <p:cNvPr id="12" name="Text Placeholder 3"/>
          <p:cNvSpPr txBox="1">
            <a:spLocks/>
          </p:cNvSpPr>
          <p:nvPr/>
        </p:nvSpPr>
        <p:spPr bwMode="auto">
          <a:xfrm>
            <a:off x="9111951" y="2557462"/>
            <a:ext cx="1014115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t-EE" sz="1000" kern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Siseõhu temperatuur +20 °C</a:t>
            </a:r>
            <a:endParaRPr lang="et-EE" sz="1100" kern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2DFF571-7F72-4C09-BCAB-29CEEC2C1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224" y="1383682"/>
            <a:ext cx="1057398" cy="1293404"/>
          </a:xfrm>
          <a:prstGeom prst="rect">
            <a:avLst/>
          </a:prstGeom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631504" y="238125"/>
            <a:ext cx="10081120" cy="857250"/>
          </a:xfrm>
        </p:spPr>
        <p:txBody>
          <a:bodyPr>
            <a:normAutofit/>
          </a:bodyPr>
          <a:lstStyle/>
          <a:p>
            <a:pPr algn="ctr"/>
            <a:r>
              <a:rPr lang="en-US" altLang="en-US" sz="2400" dirty="0" err="1">
                <a:latin typeface="Verdana" panose="020B0604030504040204" pitchFamily="34" charset="0"/>
              </a:rPr>
              <a:t>Piirdetarinditele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mõjuvad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sise</a:t>
            </a:r>
            <a:r>
              <a:rPr lang="en-US" altLang="en-US" sz="2400" dirty="0">
                <a:latin typeface="Verdana" panose="020B0604030504040204" pitchFamily="34" charset="0"/>
              </a:rPr>
              <a:t>- ja </a:t>
            </a:r>
            <a:r>
              <a:rPr lang="en-US" altLang="en-US" sz="2400" dirty="0" err="1">
                <a:latin typeface="Verdana" panose="020B0604030504040204" pitchFamily="34" charset="0"/>
              </a:rPr>
              <a:t>väliskliima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b="1" dirty="0" err="1">
                <a:latin typeface="Verdana" panose="020B0604030504040204" pitchFamily="34" charset="0"/>
              </a:rPr>
              <a:t>koormused</a:t>
            </a:r>
            <a:endParaRPr lang="et-EE" altLang="en-US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1835299" y="1449388"/>
            <a:ext cx="3900661" cy="3086100"/>
          </a:xfrm>
        </p:spPr>
        <p:txBody>
          <a:bodyPr/>
          <a:lstStyle/>
          <a:p>
            <a:r>
              <a:rPr lang="et-EE" alt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Sisekliima koormused:</a:t>
            </a:r>
          </a:p>
          <a:p>
            <a:pPr lvl="1"/>
            <a:r>
              <a:rPr lang="et-EE" alt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Temperatuur</a:t>
            </a:r>
          </a:p>
          <a:p>
            <a:pPr lvl="1"/>
            <a:r>
              <a:rPr lang="et-EE" alt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Niiskus</a:t>
            </a:r>
            <a:r>
              <a:rPr lang="et-EE" alt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(suhteline, veeauru sisaldus, niiskuslisa)</a:t>
            </a:r>
          </a:p>
          <a:p>
            <a:endParaRPr lang="et-EE" alt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458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17645" r="11716"/>
          <a:stretch>
            <a:fillRect/>
          </a:stretch>
        </p:blipFill>
        <p:spPr bwMode="auto">
          <a:xfrm>
            <a:off x="4504286" y="3231560"/>
            <a:ext cx="14906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849" y="3190674"/>
            <a:ext cx="884237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799" y="3600248"/>
            <a:ext cx="528637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Shape 121"/>
          <p:cNvSpPr txBox="1">
            <a:spLocks/>
          </p:cNvSpPr>
          <p:nvPr/>
        </p:nvSpPr>
        <p:spPr bwMode="auto">
          <a:xfrm flipH="1">
            <a:off x="4792318" y="2929335"/>
            <a:ext cx="13096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1F497D"/>
              </a:buClr>
              <a:buNone/>
            </a:pPr>
            <a:r>
              <a:rPr lang="et-EE" altLang="en-US" sz="1400" b="1" dirty="0">
                <a:ea typeface="Verdana" panose="020B0604030504040204" pitchFamily="34" charset="0"/>
                <a:cs typeface="Verdana" panose="020B0604030504040204" pitchFamily="34" charset="0"/>
                <a:sym typeface="Trebuchet MS" panose="020B0603020202020204" pitchFamily="34" charset="0"/>
              </a:rPr>
              <a:t>VÄLISSEIN</a:t>
            </a: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1F497D"/>
              </a:buClr>
              <a:buNone/>
            </a:pPr>
            <a:r>
              <a:rPr lang="et-EE" altLang="en-US" sz="1000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 </a:t>
            </a:r>
            <a:endParaRPr lang="fi-FI" altLang="en-US" sz="1000" dirty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  <a:sym typeface="Trebuchet MS" panose="020B0603020202020204" pitchFamily="34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1F497D"/>
              </a:buClr>
              <a:buNone/>
            </a:pPr>
            <a:endParaRPr lang="fi-FI" altLang="en-US" sz="1000" dirty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292BAC-6C95-4F4B-8503-91626EE6CC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62" b="26947"/>
          <a:stretch/>
        </p:blipFill>
        <p:spPr>
          <a:xfrm>
            <a:off x="6816080" y="1015775"/>
            <a:ext cx="4649950" cy="22543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AE89EA-FD51-4DE4-A781-75E2214ADDD3}"/>
              </a:ext>
            </a:extLst>
          </p:cNvPr>
          <p:cNvSpPr/>
          <p:nvPr/>
        </p:nvSpPr>
        <p:spPr>
          <a:xfrm rot="16200000">
            <a:off x="9764218" y="1786105"/>
            <a:ext cx="155844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altLang="et-EE" sz="1000" dirty="0">
                <a:latin typeface="Verdana" panose="020B0604030504040204" pitchFamily="34" charset="0"/>
                <a:ea typeface="Verdana" panose="020B0604030504040204" pitchFamily="34" charset="0"/>
              </a:rPr>
              <a:t>*EVS-EN ISO 13788</a:t>
            </a:r>
            <a:endParaRPr lang="et-EE" sz="1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688025-B98A-496C-AE33-14E05A6571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992"/>
          <a:stretch/>
        </p:blipFill>
        <p:spPr>
          <a:xfrm>
            <a:off x="6672064" y="3231560"/>
            <a:ext cx="4087050" cy="2615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FD9A7B-8D90-4C54-900A-41C934E1B9EA}"/>
              </a:ext>
            </a:extLst>
          </p:cNvPr>
          <p:cNvCxnSpPr>
            <a:cxnSpLocks/>
          </p:cNvCxnSpPr>
          <p:nvPr/>
        </p:nvCxnSpPr>
        <p:spPr>
          <a:xfrm>
            <a:off x="6890568" y="3289992"/>
            <a:ext cx="3621905" cy="6002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8025E-D4A3-4349-99F9-8E8721D165E8}"/>
              </a:ext>
            </a:extLst>
          </p:cNvPr>
          <p:cNvCxnSpPr>
            <a:cxnSpLocks/>
          </p:cNvCxnSpPr>
          <p:nvPr/>
        </p:nvCxnSpPr>
        <p:spPr>
          <a:xfrm flipV="1">
            <a:off x="6890568" y="3199536"/>
            <a:ext cx="3621905" cy="7335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 idx="4294967295"/>
          </p:nvPr>
        </p:nvSpPr>
        <p:spPr>
          <a:xfrm>
            <a:off x="2246291" y="327437"/>
            <a:ext cx="7848153" cy="863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t-EE" altLang="et-EE" sz="2400" dirty="0">
                <a:latin typeface="Verdana" panose="020B0604030504040204" pitchFamily="34" charset="0"/>
                <a:ea typeface="Verdana" panose="020B0604030504040204" pitchFamily="34" charset="0"/>
              </a:rPr>
              <a:t>Sisemine </a:t>
            </a:r>
            <a:r>
              <a:rPr lang="et-EE" altLang="et-EE" sz="2400" b="1" dirty="0">
                <a:latin typeface="Verdana" panose="020B0604030504040204" pitchFamily="34" charset="0"/>
                <a:ea typeface="Verdana" panose="020B0604030504040204" pitchFamily="34" charset="0"/>
              </a:rPr>
              <a:t>niiskuskoormus</a:t>
            </a:r>
            <a:r>
              <a:rPr lang="et-EE" altLang="et-EE" sz="2400" dirty="0">
                <a:latin typeface="Verdana" panose="020B0604030504040204" pitchFamily="34" charset="0"/>
                <a:ea typeface="Verdana" panose="020B0604030504040204" pitchFamily="34" charset="0"/>
              </a:rPr>
              <a:t> erinevate </a:t>
            </a:r>
            <a:r>
              <a:rPr lang="et-EE" altLang="et-EE" sz="2400" b="1" dirty="0">
                <a:latin typeface="Verdana" panose="020B0604030504040204" pitchFamily="34" charset="0"/>
                <a:ea typeface="Verdana" panose="020B0604030504040204" pitchFamily="34" charset="0"/>
              </a:rPr>
              <a:t>kasutusotstarve</a:t>
            </a:r>
            <a:r>
              <a:rPr lang="et-EE" altLang="et-EE" sz="2400" dirty="0">
                <a:latin typeface="Verdana" panose="020B0604030504040204" pitchFamily="34" charset="0"/>
                <a:ea typeface="Verdana" panose="020B0604030504040204" pitchFamily="34" charset="0"/>
              </a:rPr>
              <a:t>te puhul (MTMm nr 51)</a:t>
            </a:r>
          </a:p>
        </p:txBody>
      </p:sp>
      <p:sp>
        <p:nvSpPr>
          <p:cNvPr id="2" name="Rectangle 3"/>
          <p:cNvSpPr>
            <a:spLocks/>
          </p:cNvSpPr>
          <p:nvPr/>
        </p:nvSpPr>
        <p:spPr bwMode="auto">
          <a:xfrm>
            <a:off x="3000375" y="1341438"/>
            <a:ext cx="741680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457200" eaLnBrk="0" hangingPunct="0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et-EE" altLang="et-EE" sz="1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991544" y="2348880"/>
            <a:ext cx="0" cy="3456384"/>
          </a:xfrm>
          <a:prstGeom prst="straightConnector1">
            <a:avLst/>
          </a:prstGeom>
          <a:ln w="12700">
            <a:solidFill>
              <a:srgbClr val="00B0F0"/>
            </a:solidFill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 txBox="1">
            <a:spLocks/>
          </p:cNvSpPr>
          <p:nvPr/>
        </p:nvSpPr>
        <p:spPr bwMode="auto">
          <a:xfrm rot="16200000">
            <a:off x="174179" y="3177308"/>
            <a:ext cx="2592624" cy="5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t-EE" sz="1600" b="1" kern="0" dirty="0">
                <a:latin typeface="Verdana" panose="020B0604030504040204" pitchFamily="34" charset="0"/>
                <a:ea typeface="Verdana" panose="020B0604030504040204" pitchFamily="34" charset="0"/>
              </a:rPr>
              <a:t>Niiskuslisa </a:t>
            </a:r>
            <a:r>
              <a:rPr lang="et-EE" sz="1600" b="1" kern="0" dirty="0">
                <a:latin typeface="Symbol" panose="05050102010706020507" pitchFamily="18" charset="2"/>
                <a:ea typeface="Verdana" panose="020B0604030504040204" pitchFamily="34" charset="0"/>
              </a:rPr>
              <a:t>Dn</a:t>
            </a:r>
            <a:r>
              <a:rPr lang="et-EE" sz="1600" b="1" kern="0" dirty="0">
                <a:latin typeface="Verdana" panose="020B0604030504040204" pitchFamily="34" charset="0"/>
                <a:ea typeface="Verdana" panose="020B0604030504040204" pitchFamily="34" charset="0"/>
              </a:rPr>
              <a:t>, g/m</a:t>
            </a:r>
            <a:r>
              <a:rPr lang="et-EE" sz="1600" b="1" kern="0" baseline="30000" dirty="0"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  <a:p>
            <a:pPr lvl="1">
              <a:defRPr/>
            </a:pPr>
            <a:endParaRPr lang="et-EE" sz="16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defRPr/>
            </a:pPr>
            <a:endParaRPr lang="et-EE" sz="16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991544" y="1372174"/>
            <a:ext cx="0" cy="972444"/>
          </a:xfrm>
          <a:prstGeom prst="straightConnector1">
            <a:avLst/>
          </a:prstGeom>
          <a:ln w="12700">
            <a:solidFill>
              <a:srgbClr val="00B0F0"/>
            </a:solidFill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91544" y="2344618"/>
            <a:ext cx="9433743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55643" y="1372174"/>
            <a:ext cx="0" cy="389695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991543" y="1700808"/>
            <a:ext cx="9433743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/>
          <p:cNvSpPr txBox="1">
            <a:spLocks/>
          </p:cNvSpPr>
          <p:nvPr/>
        </p:nvSpPr>
        <p:spPr bwMode="auto">
          <a:xfrm>
            <a:off x="3924322" y="1384816"/>
            <a:ext cx="1042829" cy="63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t-EE" sz="1600" b="1" kern="0" dirty="0">
                <a:latin typeface="Verdana" panose="020B0604030504040204" pitchFamily="34" charset="0"/>
                <a:ea typeface="Verdana" panose="020B0604030504040204" pitchFamily="34" charset="0"/>
              </a:rPr>
              <a:t>Hoone</a:t>
            </a:r>
            <a:endParaRPr lang="et-EE" sz="16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 Placeholder 3"/>
          <p:cNvSpPr txBox="1">
            <a:spLocks/>
          </p:cNvSpPr>
          <p:nvPr/>
        </p:nvSpPr>
        <p:spPr bwMode="auto">
          <a:xfrm>
            <a:off x="7827306" y="1388696"/>
            <a:ext cx="1042829" cy="63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t-EE" sz="1600" b="1" kern="0" dirty="0">
                <a:latin typeface="Verdana" panose="020B0604030504040204" pitchFamily="34" charset="0"/>
                <a:ea typeface="Verdana" panose="020B0604030504040204" pitchFamily="34" charset="0"/>
              </a:rPr>
              <a:t>Ruum</a:t>
            </a:r>
            <a:endParaRPr lang="et-EE" sz="16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9696400" y="1399596"/>
            <a:ext cx="0" cy="389695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3"/>
          <p:cNvSpPr txBox="1">
            <a:spLocks/>
          </p:cNvSpPr>
          <p:nvPr/>
        </p:nvSpPr>
        <p:spPr bwMode="auto">
          <a:xfrm>
            <a:off x="10080940" y="1404106"/>
            <a:ext cx="1042829" cy="63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t-EE" sz="1600" b="1" kern="0" dirty="0">
                <a:latin typeface="Verdana" panose="020B0604030504040204" pitchFamily="34" charset="0"/>
                <a:ea typeface="Verdana" panose="020B0604030504040204" pitchFamily="34" charset="0"/>
              </a:rPr>
              <a:t>Tsoon?</a:t>
            </a:r>
            <a:endParaRPr lang="et-EE" sz="16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Text Placeholder 3"/>
          <p:cNvSpPr txBox="1">
            <a:spLocks/>
          </p:cNvSpPr>
          <p:nvPr/>
        </p:nvSpPr>
        <p:spPr bwMode="auto">
          <a:xfrm>
            <a:off x="1596834" y="2644927"/>
            <a:ext cx="2710801" cy="43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Uued elamud, &gt;50 m</a:t>
            </a:r>
            <a:r>
              <a:rPr lang="et-EE" sz="1200" kern="0" baseline="30000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/in</a:t>
            </a:r>
          </a:p>
          <a:p>
            <a:pPr lvl="1">
              <a:defRPr/>
            </a:pPr>
            <a:endParaRPr 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Text Placeholder 3"/>
          <p:cNvSpPr txBox="1">
            <a:spLocks/>
          </p:cNvSpPr>
          <p:nvPr/>
        </p:nvSpPr>
        <p:spPr bwMode="auto">
          <a:xfrm>
            <a:off x="1596834" y="2878022"/>
            <a:ext cx="2861481" cy="43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Uued elamud, 30...50 m</a:t>
            </a:r>
            <a:r>
              <a:rPr lang="et-EE" sz="1200" kern="0" baseline="30000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/in</a:t>
            </a:r>
          </a:p>
          <a:p>
            <a:pPr lvl="1">
              <a:defRPr/>
            </a:pPr>
            <a:endParaRPr 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Text Placeholder 3"/>
          <p:cNvSpPr txBox="1">
            <a:spLocks/>
          </p:cNvSpPr>
          <p:nvPr/>
        </p:nvSpPr>
        <p:spPr bwMode="auto">
          <a:xfrm>
            <a:off x="1152679" y="1769102"/>
            <a:ext cx="948668" cy="382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-2</a:t>
            </a:r>
          </a:p>
          <a:p>
            <a:pPr marL="457200" lvl="1" indent="0">
              <a:buNone/>
              <a:defRPr/>
            </a:pPr>
            <a:endParaRPr 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buNone/>
              <a:defRPr/>
            </a:pPr>
            <a:r>
              <a:rPr 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0</a:t>
            </a:r>
          </a:p>
          <a:p>
            <a:pPr marL="457200" lvl="1" indent="0">
              <a:buNone/>
              <a:defRPr/>
            </a:pPr>
            <a:endParaRPr 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buNone/>
              <a:defRPr/>
            </a:pPr>
            <a:r>
              <a:rPr 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</a:p>
          <a:p>
            <a:pPr marL="457200" lvl="1" indent="0">
              <a:buNone/>
              <a:defRPr/>
            </a:pPr>
            <a:endParaRPr 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buNone/>
              <a:defRPr/>
            </a:pPr>
            <a:r>
              <a:rPr 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</a:p>
          <a:p>
            <a:pPr marL="457200" lvl="1" indent="0">
              <a:buNone/>
              <a:defRPr/>
            </a:pPr>
            <a:endParaRPr 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buNone/>
              <a:defRPr/>
            </a:pPr>
            <a:r>
              <a:rPr 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</a:p>
          <a:p>
            <a:pPr marL="457200" lvl="1" indent="0">
              <a:buNone/>
              <a:defRPr/>
            </a:pPr>
            <a:endParaRPr 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buNone/>
              <a:defRPr/>
            </a:pPr>
            <a:r>
              <a:rPr 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8</a:t>
            </a:r>
          </a:p>
          <a:p>
            <a:pPr marL="457200" lvl="1" indent="0">
              <a:buNone/>
              <a:defRPr/>
            </a:pPr>
            <a:endParaRPr 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buNone/>
              <a:defRPr/>
            </a:pPr>
            <a:r>
              <a:rPr 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10</a:t>
            </a:r>
          </a:p>
          <a:p>
            <a:pPr marL="457200" lvl="1" indent="0">
              <a:buNone/>
              <a:defRPr/>
            </a:pPr>
            <a:endParaRPr 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buNone/>
              <a:defRPr/>
            </a:pPr>
            <a:r>
              <a:rPr 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12</a:t>
            </a:r>
          </a:p>
          <a:p>
            <a:pPr marL="457200" lvl="1" indent="0">
              <a:buNone/>
              <a:defRPr/>
            </a:pPr>
            <a:endParaRPr 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buNone/>
              <a:defRPr/>
            </a:pPr>
            <a:r>
              <a:rPr 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14</a:t>
            </a:r>
          </a:p>
          <a:p>
            <a:pPr lvl="1">
              <a:defRPr/>
            </a:pPr>
            <a:endParaRPr 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Text Placeholder 3"/>
          <p:cNvSpPr txBox="1">
            <a:spLocks/>
          </p:cNvSpPr>
          <p:nvPr/>
        </p:nvSpPr>
        <p:spPr bwMode="auto">
          <a:xfrm>
            <a:off x="1605093" y="3089746"/>
            <a:ext cx="2861481" cy="43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Uued elamud, &lt;30 m</a:t>
            </a:r>
            <a:r>
              <a:rPr lang="et-EE" sz="1200" kern="0" baseline="30000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/in</a:t>
            </a:r>
          </a:p>
          <a:p>
            <a:pPr lvl="1">
              <a:defRPr/>
            </a:pPr>
            <a:endParaRPr 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Text Placeholder 3"/>
          <p:cNvSpPr txBox="1">
            <a:spLocks/>
          </p:cNvSpPr>
          <p:nvPr/>
        </p:nvSpPr>
        <p:spPr bwMode="auto">
          <a:xfrm>
            <a:off x="4280839" y="2642201"/>
            <a:ext cx="1586762" cy="36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Bürood</a:t>
            </a:r>
          </a:p>
          <a:p>
            <a:pPr lvl="1">
              <a:defRPr/>
            </a:pPr>
            <a:endParaRPr 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Text Placeholder 3"/>
          <p:cNvSpPr txBox="1">
            <a:spLocks/>
          </p:cNvSpPr>
          <p:nvPr/>
        </p:nvSpPr>
        <p:spPr bwMode="auto">
          <a:xfrm>
            <a:off x="1605094" y="3312702"/>
            <a:ext cx="2861481" cy="43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Ol.ol. rek-tud elamud</a:t>
            </a:r>
          </a:p>
          <a:p>
            <a:pPr lvl="1">
              <a:defRPr/>
            </a:pPr>
            <a:endParaRPr 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Text Placeholder 3"/>
          <p:cNvSpPr txBox="1">
            <a:spLocks/>
          </p:cNvSpPr>
          <p:nvPr/>
        </p:nvSpPr>
        <p:spPr bwMode="auto">
          <a:xfrm>
            <a:off x="1605095" y="3502300"/>
            <a:ext cx="2861481" cy="43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Ol.ol. rek-mata elamud</a:t>
            </a:r>
          </a:p>
          <a:p>
            <a:pPr lvl="1">
              <a:defRPr/>
            </a:pPr>
            <a:endParaRPr 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2" name="Text Placeholder 3"/>
          <p:cNvSpPr txBox="1">
            <a:spLocks/>
          </p:cNvSpPr>
          <p:nvPr/>
        </p:nvSpPr>
        <p:spPr bwMode="auto">
          <a:xfrm>
            <a:off x="4360103" y="3101955"/>
            <a:ext cx="2710801" cy="43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Hoolekanne</a:t>
            </a:r>
          </a:p>
          <a:p>
            <a:pPr lvl="1">
              <a:defRPr/>
            </a:pPr>
            <a:endParaRPr 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" name="Text Placeholder 3"/>
          <p:cNvSpPr txBox="1">
            <a:spLocks/>
          </p:cNvSpPr>
          <p:nvPr/>
        </p:nvSpPr>
        <p:spPr bwMode="auto">
          <a:xfrm>
            <a:off x="4392593" y="3506860"/>
            <a:ext cx="2710801" cy="43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Ühiselamud</a:t>
            </a:r>
          </a:p>
          <a:p>
            <a:pPr lvl="1">
              <a:defRPr/>
            </a:pPr>
            <a:endParaRPr 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4" name="Text Placeholder 3"/>
          <p:cNvSpPr txBox="1">
            <a:spLocks/>
          </p:cNvSpPr>
          <p:nvPr/>
        </p:nvSpPr>
        <p:spPr bwMode="auto">
          <a:xfrm>
            <a:off x="3575825" y="3098866"/>
            <a:ext cx="1360674" cy="65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Majutus/toitlustus</a:t>
            </a:r>
          </a:p>
          <a:p>
            <a:pPr lvl="1">
              <a:defRPr/>
            </a:pPr>
            <a:endParaRPr lang="et-EE" sz="1200" kern="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5" name="Text Placeholder 3"/>
          <p:cNvSpPr txBox="1">
            <a:spLocks/>
          </p:cNvSpPr>
          <p:nvPr/>
        </p:nvSpPr>
        <p:spPr bwMode="auto">
          <a:xfrm>
            <a:off x="3875179" y="2876358"/>
            <a:ext cx="2364838" cy="43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Kaubandus/teenindus</a:t>
            </a:r>
          </a:p>
          <a:p>
            <a:pPr lvl="1">
              <a:defRPr/>
            </a:pPr>
            <a:endParaRPr lang="et-EE" sz="1200" kern="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Text Placeholder 3"/>
          <p:cNvSpPr txBox="1">
            <a:spLocks/>
          </p:cNvSpPr>
          <p:nvPr/>
        </p:nvSpPr>
        <p:spPr bwMode="auto">
          <a:xfrm rot="16200000">
            <a:off x="5235203" y="3639467"/>
            <a:ext cx="2364838" cy="30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Transpordihooned</a:t>
            </a:r>
          </a:p>
          <a:p>
            <a:pPr lvl="1">
              <a:defRPr/>
            </a:pPr>
            <a:endParaRPr lang="et-EE" sz="1200" kern="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7" name="Text Placeholder 3"/>
          <p:cNvSpPr txBox="1">
            <a:spLocks/>
          </p:cNvSpPr>
          <p:nvPr/>
        </p:nvSpPr>
        <p:spPr bwMode="auto">
          <a:xfrm rot="16200000">
            <a:off x="5044660" y="2905251"/>
            <a:ext cx="2306307" cy="30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Tööstus/ladu</a:t>
            </a:r>
          </a:p>
          <a:p>
            <a:pPr lvl="1">
              <a:defRPr/>
            </a:pPr>
            <a:endParaRPr lang="et-EE" sz="1200" kern="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8" name="Text Placeholder 3"/>
          <p:cNvSpPr txBox="1">
            <a:spLocks/>
          </p:cNvSpPr>
          <p:nvPr/>
        </p:nvSpPr>
        <p:spPr bwMode="auto">
          <a:xfrm>
            <a:off x="3268382" y="4130009"/>
            <a:ext cx="1795407" cy="65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Spordihooned</a:t>
            </a:r>
          </a:p>
          <a:p>
            <a:pPr marL="457200" lvl="1" indent="0">
              <a:buNone/>
              <a:defRPr/>
            </a:pPr>
            <a:r>
              <a:rPr lang="et-EE" sz="1200" kern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Köögid</a:t>
            </a:r>
          </a:p>
          <a:p>
            <a:pPr marL="457200" lvl="1" indent="0">
              <a:buNone/>
              <a:defRPr/>
            </a:pPr>
            <a:r>
              <a:rPr lang="et-EE" sz="1200" kern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Sööklad</a:t>
            </a:r>
          </a:p>
          <a:p>
            <a:pPr lvl="1">
              <a:defRPr/>
            </a:pPr>
            <a:endParaRPr lang="et-EE" sz="1200" kern="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9" name="Text Placeholder 3"/>
          <p:cNvSpPr txBox="1">
            <a:spLocks/>
          </p:cNvSpPr>
          <p:nvPr/>
        </p:nvSpPr>
        <p:spPr bwMode="auto">
          <a:xfrm>
            <a:off x="3270965" y="5086161"/>
            <a:ext cx="3007205" cy="34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Ujula</a:t>
            </a:r>
          </a:p>
          <a:p>
            <a:pPr marL="457200" lvl="1" indent="0">
              <a:buNone/>
              <a:defRPr/>
            </a:pPr>
            <a:r>
              <a:rPr lang="et-EE" sz="1200" kern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Spaa</a:t>
            </a:r>
          </a:p>
          <a:p>
            <a:pPr marL="457200" lvl="1" indent="0">
              <a:buNone/>
              <a:defRPr/>
            </a:pPr>
            <a:r>
              <a:rPr lang="et-EE" sz="1200" kern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Veekeskus</a:t>
            </a:r>
          </a:p>
          <a:p>
            <a:pPr lvl="1">
              <a:defRPr/>
            </a:pPr>
            <a:endParaRPr lang="et-EE" sz="1200" kern="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0" name="Text Placeholder 3"/>
          <p:cNvSpPr txBox="1">
            <a:spLocks/>
          </p:cNvSpPr>
          <p:nvPr/>
        </p:nvSpPr>
        <p:spPr bwMode="auto">
          <a:xfrm>
            <a:off x="2156691" y="4137313"/>
            <a:ext cx="1807229" cy="39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Pesumaja</a:t>
            </a:r>
          </a:p>
          <a:p>
            <a:pPr lvl="1">
              <a:defRPr/>
            </a:pPr>
            <a:endParaRPr lang="et-EE" sz="1200" kern="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1" name="Text Placeholder 3"/>
          <p:cNvSpPr txBox="1">
            <a:spLocks/>
          </p:cNvSpPr>
          <p:nvPr/>
        </p:nvSpPr>
        <p:spPr bwMode="auto">
          <a:xfrm>
            <a:off x="3042922" y="1916593"/>
            <a:ext cx="2524255" cy="39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Külmhooned, jäähall</a:t>
            </a:r>
          </a:p>
          <a:p>
            <a:pPr lvl="1">
              <a:defRPr/>
            </a:pPr>
            <a:endParaRPr lang="et-EE" sz="1200" kern="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2" name="Text Placeholder 3"/>
          <p:cNvSpPr txBox="1">
            <a:spLocks/>
          </p:cNvSpPr>
          <p:nvPr/>
        </p:nvSpPr>
        <p:spPr bwMode="auto">
          <a:xfrm rot="16200000">
            <a:off x="5582870" y="4049078"/>
            <a:ext cx="2323859" cy="51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Haridus/tervishoid</a:t>
            </a:r>
          </a:p>
          <a:p>
            <a:pPr lvl="1">
              <a:defRPr/>
            </a:pPr>
            <a:endParaRPr lang="et-EE" sz="1200" kern="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3" name="Text Placeholder 3"/>
          <p:cNvSpPr txBox="1">
            <a:spLocks/>
          </p:cNvSpPr>
          <p:nvPr/>
        </p:nvSpPr>
        <p:spPr bwMode="auto">
          <a:xfrm>
            <a:off x="6375705" y="2649613"/>
            <a:ext cx="2241715" cy="36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Elamu eluruumid</a:t>
            </a:r>
          </a:p>
          <a:p>
            <a:pPr lvl="1">
              <a:defRPr/>
            </a:pPr>
            <a:endParaRPr 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4" name="Text Placeholder 3"/>
          <p:cNvSpPr txBox="1">
            <a:spLocks/>
          </p:cNvSpPr>
          <p:nvPr/>
        </p:nvSpPr>
        <p:spPr bwMode="auto">
          <a:xfrm>
            <a:off x="6789362" y="3064453"/>
            <a:ext cx="3090123" cy="36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Elamu niisked abiruumid</a:t>
            </a:r>
          </a:p>
          <a:p>
            <a:pPr lvl="1">
              <a:defRPr/>
            </a:pPr>
            <a:endParaRPr 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5" name="Text Placeholder 3"/>
          <p:cNvSpPr txBox="1">
            <a:spLocks/>
          </p:cNvSpPr>
          <p:nvPr/>
        </p:nvSpPr>
        <p:spPr bwMode="auto">
          <a:xfrm>
            <a:off x="7242208" y="3463400"/>
            <a:ext cx="3090123" cy="36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Elamu märjad abiruumid</a:t>
            </a:r>
          </a:p>
          <a:p>
            <a:pPr lvl="1">
              <a:defRPr/>
            </a:pPr>
            <a:endParaRPr 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6" name="Text Placeholder 3"/>
          <p:cNvSpPr txBox="1">
            <a:spLocks/>
          </p:cNvSpPr>
          <p:nvPr/>
        </p:nvSpPr>
        <p:spPr bwMode="auto">
          <a:xfrm>
            <a:off x="6398008" y="4139921"/>
            <a:ext cx="2439187" cy="36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Veekasutusega ruumid</a:t>
            </a:r>
          </a:p>
          <a:p>
            <a:pPr lvl="1">
              <a:defRPr/>
            </a:pPr>
            <a:endParaRPr lang="et-EE" sz="1200" kern="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7" name="Text Placeholder 3"/>
          <p:cNvSpPr txBox="1">
            <a:spLocks/>
          </p:cNvSpPr>
          <p:nvPr/>
        </p:nvSpPr>
        <p:spPr bwMode="auto">
          <a:xfrm rot="16200000">
            <a:off x="6988455" y="5213605"/>
            <a:ext cx="2439187" cy="36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Aurusaun</a:t>
            </a:r>
          </a:p>
          <a:p>
            <a:pPr lvl="1">
              <a:defRPr/>
            </a:pPr>
            <a:endParaRPr lang="et-EE" sz="1200" kern="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 Placeholder 3"/>
          <p:cNvSpPr txBox="1">
            <a:spLocks/>
          </p:cNvSpPr>
          <p:nvPr/>
        </p:nvSpPr>
        <p:spPr bwMode="auto">
          <a:xfrm>
            <a:off x="7639283" y="4817418"/>
            <a:ext cx="2439187" cy="36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Leilisaun</a:t>
            </a:r>
          </a:p>
          <a:p>
            <a:pPr lvl="1">
              <a:defRPr/>
            </a:pPr>
            <a:endParaRPr lang="et-EE" sz="1200" kern="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9" name="Text Placeholder 3"/>
          <p:cNvSpPr txBox="1">
            <a:spLocks/>
          </p:cNvSpPr>
          <p:nvPr/>
        </p:nvSpPr>
        <p:spPr bwMode="auto">
          <a:xfrm>
            <a:off x="7935566" y="3722752"/>
            <a:ext cx="2439187" cy="36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Suurköögid</a:t>
            </a:r>
          </a:p>
          <a:p>
            <a:pPr lvl="1">
              <a:defRPr/>
            </a:pPr>
            <a:endParaRPr lang="et-EE" sz="1200" kern="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0" name="Text Placeholder 3"/>
          <p:cNvSpPr txBox="1">
            <a:spLocks/>
          </p:cNvSpPr>
          <p:nvPr/>
        </p:nvSpPr>
        <p:spPr bwMode="auto">
          <a:xfrm>
            <a:off x="7297760" y="1904028"/>
            <a:ext cx="2439187" cy="36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Külmkamber</a:t>
            </a:r>
          </a:p>
          <a:p>
            <a:pPr lvl="1">
              <a:defRPr/>
            </a:pPr>
            <a:endParaRPr lang="et-EE" sz="1200" kern="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" name="Text Placeholder 3"/>
          <p:cNvSpPr txBox="1">
            <a:spLocks/>
          </p:cNvSpPr>
          <p:nvPr/>
        </p:nvSpPr>
        <p:spPr bwMode="auto">
          <a:xfrm rot="16200000">
            <a:off x="1426384" y="4179714"/>
            <a:ext cx="1659623" cy="34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Erihooned</a:t>
            </a:r>
          </a:p>
          <a:p>
            <a:pPr lvl="1">
              <a:defRPr/>
            </a:pPr>
            <a:endParaRPr lang="et-EE" sz="1200" kern="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3" name="Text Placeholder 3"/>
          <p:cNvSpPr txBox="1">
            <a:spLocks/>
          </p:cNvSpPr>
          <p:nvPr/>
        </p:nvSpPr>
        <p:spPr bwMode="auto">
          <a:xfrm rot="16200000">
            <a:off x="6195370" y="4827563"/>
            <a:ext cx="1659623" cy="34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Eriruumid</a:t>
            </a:r>
          </a:p>
        </p:txBody>
      </p:sp>
      <p:sp>
        <p:nvSpPr>
          <p:cNvPr id="54" name="Text Placeholder 3"/>
          <p:cNvSpPr txBox="1">
            <a:spLocks/>
          </p:cNvSpPr>
          <p:nvPr/>
        </p:nvSpPr>
        <p:spPr bwMode="auto">
          <a:xfrm>
            <a:off x="7056384" y="3917727"/>
            <a:ext cx="2439187" cy="36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Garaažid</a:t>
            </a:r>
          </a:p>
          <a:p>
            <a:pPr lvl="1">
              <a:defRPr/>
            </a:pPr>
            <a:endParaRPr lang="et-EE" sz="1200" kern="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2" name="Text Placeholder 3"/>
          <p:cNvSpPr txBox="1">
            <a:spLocks/>
          </p:cNvSpPr>
          <p:nvPr/>
        </p:nvSpPr>
        <p:spPr bwMode="auto">
          <a:xfrm>
            <a:off x="4662572" y="4112898"/>
            <a:ext cx="1807229" cy="39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Pruulikoda</a:t>
            </a:r>
          </a:p>
          <a:p>
            <a:pPr lvl="1">
              <a:defRPr/>
            </a:pPr>
            <a:endParaRPr lang="et-EE" sz="1200" kern="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5" name="Text Placeholder 3"/>
          <p:cNvSpPr txBox="1">
            <a:spLocks/>
          </p:cNvSpPr>
          <p:nvPr/>
        </p:nvSpPr>
        <p:spPr bwMode="auto">
          <a:xfrm>
            <a:off x="8210388" y="4371950"/>
            <a:ext cx="1807229" cy="39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t-EE" sz="1200" kern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Bassein</a:t>
            </a:r>
          </a:p>
          <a:p>
            <a:pPr lvl="1">
              <a:defRPr/>
            </a:pPr>
            <a:endParaRPr lang="et-EE" sz="1200" kern="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9037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2061048" y="1456896"/>
            <a:ext cx="4191000" cy="3086100"/>
          </a:xfrm>
        </p:spPr>
        <p:txBody>
          <a:bodyPr/>
          <a:lstStyle/>
          <a:p>
            <a:r>
              <a:rPr lang="et-EE" alt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Väliskliima koormused:</a:t>
            </a:r>
          </a:p>
          <a:p>
            <a:pPr lvl="1"/>
            <a:r>
              <a:rPr lang="et-EE" alt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Temperatuur</a:t>
            </a:r>
          </a:p>
          <a:p>
            <a:pPr lvl="1"/>
            <a:r>
              <a:rPr lang="et-EE" alt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Niiskus</a:t>
            </a:r>
            <a:r>
              <a:rPr lang="et-EE" alt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(suhteline, veeauru sisaldus)</a:t>
            </a:r>
          </a:p>
          <a:p>
            <a:pPr lvl="1"/>
            <a:r>
              <a:rPr lang="et-EE" alt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Päike</a:t>
            </a:r>
            <a:r>
              <a:rPr lang="et-EE" alt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(otsene- ja hajuskiirgus, pilvisus, UV)</a:t>
            </a:r>
          </a:p>
          <a:p>
            <a:pPr lvl="1"/>
            <a:r>
              <a:rPr lang="et-EE" alt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Sademed</a:t>
            </a:r>
          </a:p>
          <a:p>
            <a:pPr lvl="1"/>
            <a:r>
              <a:rPr lang="et-EE" alt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Tuul</a:t>
            </a:r>
            <a:r>
              <a:rPr lang="et-EE" alt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(kiirus, suund)</a:t>
            </a:r>
          </a:p>
          <a:p>
            <a:endParaRPr lang="et-EE" alt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560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"/>
          <a:stretch>
            <a:fillRect/>
          </a:stretch>
        </p:blipFill>
        <p:spPr bwMode="auto">
          <a:xfrm>
            <a:off x="6252047" y="4263596"/>
            <a:ext cx="1412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8" b="47989"/>
          <a:stretch>
            <a:fillRect/>
          </a:stretch>
        </p:blipFill>
        <p:spPr bwMode="auto">
          <a:xfrm>
            <a:off x="6617171" y="5117671"/>
            <a:ext cx="80168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484" y="3690509"/>
            <a:ext cx="9842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047" y="2268110"/>
            <a:ext cx="1839913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0"/>
          <a:stretch>
            <a:fillRect/>
          </a:stretch>
        </p:blipFill>
        <p:spPr bwMode="auto">
          <a:xfrm>
            <a:off x="6200212" y="1310847"/>
            <a:ext cx="267493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Rectangle 3"/>
          <p:cNvSpPr>
            <a:spLocks noChangeArrowheads="1"/>
          </p:cNvSpPr>
          <p:nvPr/>
        </p:nvSpPr>
        <p:spPr bwMode="auto">
          <a:xfrm rot="5400000" flipV="1">
            <a:off x="7990515" y="1822510"/>
            <a:ext cx="21193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t-EE" altLang="et-EE" sz="800" dirty="0">
                <a:latin typeface="Times New Roman" panose="02020603050405020304" pitchFamily="18" charset="0"/>
              </a:rPr>
              <a:t>*</a:t>
            </a:r>
            <a:r>
              <a:rPr lang="en-US" altLang="et-EE" sz="800" dirty="0" err="1">
                <a:latin typeface="Times New Roman" panose="02020603050405020304" pitchFamily="18" charset="0"/>
              </a:rPr>
              <a:t>Blocken</a:t>
            </a:r>
            <a:r>
              <a:rPr lang="en-US" altLang="et-EE" sz="800" dirty="0">
                <a:latin typeface="Times New Roman" panose="02020603050405020304" pitchFamily="18" charset="0"/>
              </a:rPr>
              <a:t>, B., </a:t>
            </a:r>
            <a:r>
              <a:rPr lang="en-US" altLang="et-EE" sz="800" dirty="0" err="1">
                <a:latin typeface="Times New Roman" panose="02020603050405020304" pitchFamily="18" charset="0"/>
              </a:rPr>
              <a:t>Deszö</a:t>
            </a:r>
            <a:r>
              <a:rPr lang="en-US" altLang="et-EE" sz="800" dirty="0">
                <a:latin typeface="Times New Roman" panose="02020603050405020304" pitchFamily="18" charset="0"/>
              </a:rPr>
              <a:t>, G., Van </a:t>
            </a:r>
            <a:r>
              <a:rPr lang="en-US" altLang="et-EE" sz="800" dirty="0" err="1">
                <a:latin typeface="Times New Roman" panose="02020603050405020304" pitchFamily="18" charset="0"/>
              </a:rPr>
              <a:t>Beeck</a:t>
            </a:r>
            <a:r>
              <a:rPr lang="en-US" altLang="et-EE" sz="800" dirty="0">
                <a:latin typeface="Times New Roman" panose="02020603050405020304" pitchFamily="18" charset="0"/>
              </a:rPr>
              <a:t>, J., </a:t>
            </a:r>
            <a:r>
              <a:rPr lang="en-US" altLang="et-EE" sz="800" dirty="0" err="1">
                <a:latin typeface="Times New Roman" panose="02020603050405020304" pitchFamily="18" charset="0"/>
              </a:rPr>
              <a:t>Carmeliet</a:t>
            </a:r>
            <a:r>
              <a:rPr lang="en-US" altLang="et-EE" sz="800" dirty="0">
                <a:latin typeface="Times New Roman" panose="02020603050405020304" pitchFamily="18" charset="0"/>
              </a:rPr>
              <a:t>, J. 2009. The mutual influence</a:t>
            </a:r>
            <a:r>
              <a:rPr lang="et-EE" altLang="et-EE" sz="800" dirty="0">
                <a:latin typeface="Times New Roman" panose="02020603050405020304" pitchFamily="18" charset="0"/>
              </a:rPr>
              <a:t> </a:t>
            </a:r>
            <a:r>
              <a:rPr lang="en-US" altLang="et-EE" sz="800" dirty="0">
                <a:latin typeface="Times New Roman" panose="02020603050405020304" pitchFamily="18" charset="0"/>
              </a:rPr>
              <a:t>of two buildings on their wind-driven rain exposure and comments on the</a:t>
            </a:r>
            <a:r>
              <a:rPr lang="et-EE" altLang="et-EE" sz="800" dirty="0">
                <a:latin typeface="Times New Roman" panose="02020603050405020304" pitchFamily="18" charset="0"/>
              </a:rPr>
              <a:t> </a:t>
            </a:r>
            <a:r>
              <a:rPr lang="en-US" altLang="et-EE" sz="800" dirty="0">
                <a:latin typeface="Times New Roman" panose="02020603050405020304" pitchFamily="18" charset="0"/>
              </a:rPr>
              <a:t>obstruction factor. Journal of Wind Engineering and Industrial Aerodynamics 97</a:t>
            </a:r>
            <a:r>
              <a:rPr lang="et-EE" altLang="et-EE" sz="800" dirty="0">
                <a:latin typeface="Times New Roman" panose="02020603050405020304" pitchFamily="18" charset="0"/>
              </a:rPr>
              <a:t> (5-6). p. 180-196.</a:t>
            </a:r>
          </a:p>
        </p:txBody>
      </p:sp>
      <p:pic>
        <p:nvPicPr>
          <p:cNvPr id="25612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472" y="3384121"/>
            <a:ext cx="7794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147" y="3518044"/>
            <a:ext cx="2378421" cy="204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631504" y="238125"/>
            <a:ext cx="10081120" cy="85725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>
            <a:lvl1pPr algn="l" defTabSz="9142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en-US" sz="2400">
                <a:latin typeface="Verdana" panose="020B0604030504040204" pitchFamily="34" charset="0"/>
              </a:rPr>
              <a:t>Piirdetarinditele mõjuvad sise- ja väliskliima </a:t>
            </a:r>
            <a:r>
              <a:rPr lang="en-US" altLang="en-US" sz="2400" b="1">
                <a:latin typeface="Verdana" panose="020B0604030504040204" pitchFamily="34" charset="0"/>
              </a:rPr>
              <a:t>koormused</a:t>
            </a:r>
            <a:endParaRPr lang="et-EE" altLang="en-US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17645" r="11716"/>
          <a:stretch>
            <a:fillRect/>
          </a:stretch>
        </p:blipFill>
        <p:spPr bwMode="auto">
          <a:xfrm>
            <a:off x="4511824" y="3781038"/>
            <a:ext cx="14906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hape 121"/>
          <p:cNvSpPr txBox="1">
            <a:spLocks/>
          </p:cNvSpPr>
          <p:nvPr/>
        </p:nvSpPr>
        <p:spPr bwMode="auto">
          <a:xfrm flipH="1">
            <a:off x="4799856" y="3478813"/>
            <a:ext cx="13096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1F497D"/>
              </a:buClr>
              <a:buNone/>
            </a:pPr>
            <a:r>
              <a:rPr lang="et-EE" altLang="en-US" sz="1400" b="1" dirty="0">
                <a:ea typeface="Verdana" panose="020B0604030504040204" pitchFamily="34" charset="0"/>
                <a:cs typeface="Verdana" panose="020B0604030504040204" pitchFamily="34" charset="0"/>
                <a:sym typeface="Trebuchet MS" panose="020B0603020202020204" pitchFamily="34" charset="0"/>
              </a:rPr>
              <a:t>VÄLISSEIN</a:t>
            </a: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1F497D"/>
              </a:buClr>
              <a:buNone/>
            </a:pPr>
            <a:r>
              <a:rPr lang="et-EE" altLang="en-US" sz="1000" dirty="0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 </a:t>
            </a:r>
            <a:endParaRPr lang="fi-FI" altLang="en-US" sz="1000" dirty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  <a:sym typeface="Trebuchet MS" panose="020B0603020202020204" pitchFamily="34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1F497D"/>
              </a:buClr>
              <a:buNone/>
            </a:pPr>
            <a:endParaRPr lang="fi-FI" altLang="en-US" sz="1000" dirty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  <a:sym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726F34B-DBEC-44BB-8412-E397D23BD1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5578" y="557291"/>
            <a:ext cx="10171789" cy="473487"/>
          </a:xfrm>
        </p:spPr>
        <p:txBody>
          <a:bodyPr>
            <a:normAutofit/>
          </a:bodyPr>
          <a:lstStyle/>
          <a:p>
            <a:pPr algn="ctr"/>
            <a:r>
              <a:rPr lang="et-EE" sz="2400" dirty="0"/>
              <a:t>tendentsid eesti kliima osas</a:t>
            </a:r>
            <a:endParaRPr lang="en-US" alt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486B0-B848-4FB4-A8BA-2331B2D317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91962" y="1504604"/>
            <a:ext cx="8769853" cy="4222099"/>
          </a:xfrm>
        </p:spPr>
        <p:txBody>
          <a:bodyPr>
            <a:normAutofit/>
          </a:bodyPr>
          <a:lstStyle/>
          <a:p>
            <a:pPr defTabSz="457200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t-EE" sz="2000" dirty="0">
                <a:latin typeface="Verdana" panose="020B0604030504040204" pitchFamily="34" charset="0"/>
              </a:rPr>
              <a:t>Välisõhu temperatuuri tõus </a:t>
            </a:r>
            <a:r>
              <a:rPr lang="et-EE" dirty="0">
                <a:latin typeface="Verdana" panose="020B0604030504040204" pitchFamily="34" charset="0"/>
              </a:rPr>
              <a:t>(külmumistsüklid, korrosioon, kütte- ja jahutusvajadus)</a:t>
            </a:r>
            <a:endParaRPr lang="et-EE" sz="2000" dirty="0">
              <a:latin typeface="Verdana" panose="020B0604030504040204" pitchFamily="34" charset="0"/>
            </a:endParaRPr>
          </a:p>
          <a:p>
            <a:pPr defTabSz="457200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t-EE" sz="2000" dirty="0">
                <a:latin typeface="Verdana" panose="020B0604030504040204" pitchFamily="34" charset="0"/>
              </a:rPr>
              <a:t>	Välisõhu CO</a:t>
            </a:r>
            <a:r>
              <a:rPr lang="et-EE" sz="2000" baseline="-25000" dirty="0">
                <a:latin typeface="Verdana" panose="020B0604030504040204" pitchFamily="34" charset="0"/>
              </a:rPr>
              <a:t>2</a:t>
            </a:r>
            <a:r>
              <a:rPr lang="et-EE" sz="2000" dirty="0">
                <a:latin typeface="Verdana" panose="020B0604030504040204" pitchFamily="34" charset="0"/>
              </a:rPr>
              <a:t> taseme tõus </a:t>
            </a:r>
            <a:r>
              <a:rPr lang="et-EE" dirty="0">
                <a:latin typeface="Verdana" panose="020B0604030504040204" pitchFamily="34" charset="0"/>
              </a:rPr>
              <a:t>(betooni karboniseerumine)</a:t>
            </a:r>
          </a:p>
          <a:p>
            <a:pPr defTabSz="457200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t-EE" sz="2000" dirty="0">
                <a:latin typeface="Verdana" panose="020B0604030504040204" pitchFamily="34" charset="0"/>
              </a:rPr>
              <a:t>	Sademete hulga suurenemine </a:t>
            </a:r>
            <a:r>
              <a:rPr lang="et-EE" dirty="0">
                <a:latin typeface="Verdana" panose="020B0604030504040204" pitchFamily="34" charset="0"/>
              </a:rPr>
              <a:t>(külmakahjustused, korrosioon, üleujutused, pinnaselihked, pinnasevee tase, sademeveeärastus)</a:t>
            </a:r>
          </a:p>
          <a:p>
            <a:pPr defTabSz="457200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t-EE" sz="2000" dirty="0">
                <a:latin typeface="Verdana" panose="020B0604030504040204" pitchFamily="34" charset="0"/>
              </a:rPr>
              <a:t>	Päikesekiirguse vähenemine</a:t>
            </a:r>
            <a:r>
              <a:rPr lang="et-EE" dirty="0">
                <a:latin typeface="Verdana" panose="020B0604030504040204" pitchFamily="34" charset="0"/>
              </a:rPr>
              <a:t>, õhusaaste, pindade määrdumine ning orgaanika teke fassaadidele</a:t>
            </a:r>
          </a:p>
          <a:p>
            <a:pPr defTabSz="457200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t-EE" sz="2000" dirty="0">
                <a:latin typeface="Verdana" panose="020B0604030504040204" pitchFamily="34" charset="0"/>
              </a:rPr>
              <a:t>	Ekstreemsete ilmastikuolude sagenemine, </a:t>
            </a:r>
            <a:r>
              <a:rPr lang="et-EE" dirty="0">
                <a:latin typeface="Verdana" panose="020B0604030504040204" pitchFamily="34" charset="0"/>
              </a:rPr>
              <a:t>s.h tugevad tuuled, Eesti kliimas aastaaegade vaheliste erinevuste vähenemine, aastaaegadele tavatute ilmade esinemine jms</a:t>
            </a:r>
          </a:p>
          <a:p>
            <a:endParaRPr lang="et-EE" altLang="en-US" sz="2000" dirty="0"/>
          </a:p>
          <a:p>
            <a:r>
              <a:rPr lang="et-EE" sz="2000" dirty="0">
                <a:latin typeface="Verdana" panose="020B0604030504040204" pitchFamily="34" charset="0"/>
              </a:rPr>
              <a:t>Seega on vaja ka uusi </a:t>
            </a:r>
            <a:r>
              <a:rPr lang="et-EE" sz="2000" dirty="0" err="1">
                <a:latin typeface="Verdana" panose="020B0604030504040204" pitchFamily="34" charset="0"/>
              </a:rPr>
              <a:t>väliskliima</a:t>
            </a:r>
            <a:r>
              <a:rPr lang="et-EE" sz="2000" dirty="0">
                <a:latin typeface="Verdana" panose="020B0604030504040204" pitchFamily="34" charset="0"/>
              </a:rPr>
              <a:t> testaastaid (Life IP </a:t>
            </a:r>
            <a:r>
              <a:rPr lang="et-EE" sz="2000" dirty="0" err="1">
                <a:latin typeface="Verdana" panose="020B0604030504040204" pitchFamily="34" charset="0"/>
              </a:rPr>
              <a:t>BuildEst</a:t>
            </a:r>
            <a:r>
              <a:rPr lang="et-EE" sz="2000" dirty="0">
                <a:latin typeface="Verdana" panose="020B0604030504040204" pitchFamily="34" charset="0"/>
              </a:rPr>
              <a:t>, WP4), et muuta tänast olukorda, kus </a:t>
            </a:r>
            <a:r>
              <a:rPr lang="et-EE" sz="2000" b="1" dirty="0">
                <a:latin typeface="Verdana" panose="020B0604030504040204" pitchFamily="34" charset="0"/>
              </a:rPr>
              <a:t>olevikus projekteeritakse tuleviku hooneid, kasutades mineviku kliimat</a:t>
            </a:r>
            <a:endParaRPr lang="et-EE" sz="2400" b="1" dirty="0">
              <a:latin typeface="Verdana" panose="020B0604030504040204" pitchFamily="34" charset="0"/>
            </a:endParaRPr>
          </a:p>
          <a:p>
            <a:endParaRPr lang="et-EE" altLang="en-US" sz="2000" dirty="0"/>
          </a:p>
          <a:p>
            <a:pPr lvl="1"/>
            <a:endParaRPr lang="et-EE" dirty="0"/>
          </a:p>
          <a:p>
            <a:pPr lvl="1"/>
            <a:endParaRPr lang="et-EE" dirty="0"/>
          </a:p>
          <a:p>
            <a:pPr lvl="1"/>
            <a:endParaRPr lang="et-EE" dirty="0"/>
          </a:p>
          <a:p>
            <a:endParaRPr lang="et-EE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05342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 idx="4294967295"/>
          </p:nvPr>
        </p:nvSpPr>
        <p:spPr>
          <a:xfrm>
            <a:off x="3000375" y="333375"/>
            <a:ext cx="7056438" cy="863600"/>
          </a:xfrm>
        </p:spPr>
        <p:txBody>
          <a:bodyPr/>
          <a:lstStyle/>
          <a:p>
            <a:pPr algn="ctr" eaLnBrk="1" hangingPunct="1"/>
            <a:r>
              <a:rPr lang="et-EE" altLang="et-EE" sz="2400" b="1" dirty="0">
                <a:latin typeface="Verdana" panose="020B0604030504040204" pitchFamily="34" charset="0"/>
                <a:ea typeface="Verdana" panose="020B0604030504040204" pitchFamily="34" charset="0"/>
              </a:rPr>
              <a:t>Arhitektuur</a:t>
            </a:r>
          </a:p>
        </p:txBody>
      </p:sp>
      <p:pic>
        <p:nvPicPr>
          <p:cNvPr id="2253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3311744"/>
            <a:ext cx="3038398" cy="197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"/>
          <a:stretch>
            <a:fillRect/>
          </a:stretch>
        </p:blipFill>
        <p:spPr bwMode="auto">
          <a:xfrm>
            <a:off x="4427265" y="1209675"/>
            <a:ext cx="287496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618" y="3297236"/>
            <a:ext cx="2935287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/>
          </p:cNvSpPr>
          <p:nvPr/>
        </p:nvSpPr>
        <p:spPr bwMode="auto">
          <a:xfrm>
            <a:off x="5087939" y="5862638"/>
            <a:ext cx="183673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eaLnBrk="1" hangingPunct="1">
              <a:buNone/>
              <a:defRPr/>
            </a:pPr>
            <a:r>
              <a:rPr lang="et-EE" altLang="et-EE" sz="1200" b="1" kern="0" dirty="0">
                <a:solidFill>
                  <a:schemeClr val="bg1"/>
                </a:solidFill>
              </a:rPr>
              <a:t>www.omatalo.ee</a:t>
            </a:r>
          </a:p>
          <a:p>
            <a:pPr marL="0" lvl="1" indent="0" eaLnBrk="1" hangingPunct="1">
              <a:buNone/>
              <a:defRPr/>
            </a:pPr>
            <a:endParaRPr lang="et-EE" altLang="et-EE" sz="1200" kern="0" dirty="0"/>
          </a:p>
          <a:p>
            <a:pPr marL="0" lvl="1" indent="0" eaLnBrk="1" hangingPunct="1">
              <a:buNone/>
              <a:defRPr/>
            </a:pPr>
            <a:endParaRPr lang="et-EE" altLang="et-EE" sz="1200" kern="0" dirty="0"/>
          </a:p>
          <a:p>
            <a:pPr marL="0" lvl="1" indent="0" eaLnBrk="1" hangingPunct="1">
              <a:buNone/>
              <a:defRPr/>
            </a:pPr>
            <a:endParaRPr lang="et-EE" altLang="et-EE" sz="1200" kern="0" dirty="0"/>
          </a:p>
          <a:p>
            <a:pPr marL="0" lvl="1" indent="0" eaLnBrk="1" hangingPunct="1">
              <a:buNone/>
              <a:defRPr/>
            </a:pPr>
            <a:endParaRPr lang="et-EE" altLang="et-EE" sz="1200" kern="0" dirty="0"/>
          </a:p>
          <a:p>
            <a:pPr marL="0" lvl="1" indent="0" eaLnBrk="1" hangingPunct="1">
              <a:buNone/>
              <a:defRPr/>
            </a:pPr>
            <a:endParaRPr lang="et-EE" altLang="et-EE" sz="1200" kern="0" dirty="0"/>
          </a:p>
          <a:p>
            <a:pPr marL="0" lvl="1" indent="0" eaLnBrk="1" hangingPunct="1">
              <a:buNone/>
              <a:defRPr/>
            </a:pPr>
            <a:r>
              <a:rPr lang="et-EE" altLang="et-EE" sz="1200" kern="0" dirty="0"/>
              <a:t>		</a:t>
            </a:r>
          </a:p>
          <a:p>
            <a:pPr marL="0" lvl="1" indent="0" eaLnBrk="1" hangingPunct="1">
              <a:buNone/>
              <a:defRPr/>
            </a:pPr>
            <a:endParaRPr lang="et-EE" altLang="et-EE" sz="1200" kern="0" dirty="0"/>
          </a:p>
          <a:p>
            <a:pPr marL="0" lvl="1" indent="0" eaLnBrk="1" hangingPunct="1">
              <a:buNone/>
              <a:defRPr/>
            </a:pPr>
            <a:endParaRPr lang="et-EE" altLang="et-EE" sz="1200" kern="0" dirty="0"/>
          </a:p>
          <a:p>
            <a:pPr marL="0" lvl="1" indent="0" eaLnBrk="1" hangingPunct="1">
              <a:buNone/>
              <a:defRPr/>
            </a:pPr>
            <a:endParaRPr lang="et-EE" altLang="et-EE" sz="1200" kern="0" dirty="0"/>
          </a:p>
          <a:p>
            <a:pPr marL="400050" lvl="2" indent="0" eaLnBrk="1" hangingPunct="1">
              <a:buNone/>
              <a:defRPr/>
            </a:pPr>
            <a:endParaRPr lang="et-EE" altLang="et-EE" sz="1200" kern="0" dirty="0"/>
          </a:p>
          <a:p>
            <a:pPr marL="400050" lvl="2" indent="0" eaLnBrk="1" hangingPunct="1">
              <a:buNone/>
              <a:defRPr/>
            </a:pPr>
            <a:endParaRPr lang="et-EE" altLang="et-EE" sz="1200" kern="0" dirty="0"/>
          </a:p>
          <a:p>
            <a:pPr marL="381000" lvl="1" indent="-381000" eaLnBrk="1" hangingPunct="1">
              <a:buFont typeface="Arial" panose="020B0604020202020204" pitchFamily="34" charset="0"/>
              <a:buChar char="•"/>
              <a:defRPr/>
            </a:pPr>
            <a:endParaRPr lang="et-EE" altLang="et-EE" sz="1200" kern="0" dirty="0"/>
          </a:p>
          <a:p>
            <a:pPr marL="400050" lvl="2" indent="0" eaLnBrk="1" hangingPunct="1">
              <a:buNone/>
              <a:defRPr/>
            </a:pPr>
            <a:endParaRPr lang="et-EE" altLang="et-EE" sz="1200" kern="0" dirty="0"/>
          </a:p>
          <a:p>
            <a:pPr marL="400050" lvl="2" indent="0" eaLnBrk="1" hangingPunct="1">
              <a:buNone/>
              <a:defRPr/>
            </a:pPr>
            <a:endParaRPr lang="et-EE" altLang="et-EE" sz="1200" kern="0" dirty="0"/>
          </a:p>
          <a:p>
            <a:pPr marL="381000" lvl="1" indent="-381000" eaLnBrk="1" hangingPunct="1">
              <a:buFont typeface="Arial" panose="020B0604020202020204" pitchFamily="34" charset="0"/>
              <a:buChar char="•"/>
              <a:defRPr/>
            </a:pPr>
            <a:endParaRPr lang="et-EE" altLang="et-EE" sz="1200" kern="0" dirty="0"/>
          </a:p>
          <a:p>
            <a:pPr marL="381000" lvl="1" indent="-381000" eaLnBrk="1" hangingPunct="1">
              <a:buFont typeface="Arial" panose="020B0604020202020204" pitchFamily="34" charset="0"/>
              <a:buChar char="•"/>
              <a:defRPr/>
            </a:pPr>
            <a:endParaRPr lang="et-EE" altLang="et-EE" sz="1200" kern="0" dirty="0"/>
          </a:p>
          <a:p>
            <a:pPr marL="381000" lvl="1" indent="-381000" eaLnBrk="1" hangingPunct="1">
              <a:buFont typeface="Arial" panose="020B0604020202020204" pitchFamily="34" charset="0"/>
              <a:buChar char="•"/>
              <a:defRPr/>
            </a:pPr>
            <a:endParaRPr lang="et-EE" altLang="et-EE" sz="1200" kern="0" dirty="0"/>
          </a:p>
          <a:p>
            <a:pPr marL="1238250" lvl="3" indent="-381000" eaLnBrk="1" hangingPunct="1">
              <a:defRPr/>
            </a:pPr>
            <a:endParaRPr lang="et-EE" altLang="et-EE" sz="1200" kern="0" dirty="0"/>
          </a:p>
          <a:p>
            <a:pPr marL="1238250" lvl="3" indent="-381000" eaLnBrk="1" hangingPunct="1">
              <a:defRPr/>
            </a:pPr>
            <a:endParaRPr lang="et-EE" altLang="et-EE" sz="1200" kern="0" dirty="0"/>
          </a:p>
          <a:p>
            <a:pPr marL="1238250" lvl="3" indent="-381000" eaLnBrk="1" hangingPunct="1">
              <a:defRPr/>
            </a:pPr>
            <a:endParaRPr lang="et-EE" altLang="et-EE" sz="1200" kern="0" dirty="0"/>
          </a:p>
          <a:p>
            <a:pPr marL="1238250" lvl="3" indent="-381000" eaLnBrk="1" hangingPunct="1">
              <a:defRPr/>
            </a:pPr>
            <a:endParaRPr lang="et-EE" altLang="et-EE" sz="1200" kern="0" dirty="0"/>
          </a:p>
          <a:p>
            <a:pPr marL="1238250" lvl="3" indent="-381000" eaLnBrk="1" hangingPunct="1">
              <a:defRPr/>
            </a:pPr>
            <a:endParaRPr lang="et-EE" altLang="et-EE" sz="1200" kern="0" dirty="0"/>
          </a:p>
          <a:p>
            <a:pPr marL="381000" lvl="1" indent="-381000" eaLnBrk="1" hangingPunct="1">
              <a:buFont typeface="Arial" panose="020B0604020202020204" pitchFamily="34" charset="0"/>
              <a:buChar char="•"/>
              <a:defRPr/>
            </a:pPr>
            <a:endParaRPr lang="et-EE" altLang="et-EE" sz="1200" b="1" kern="0" dirty="0"/>
          </a:p>
          <a:p>
            <a:pPr marL="381000" lvl="1" indent="-381000" eaLnBrk="1" hangingPunct="1">
              <a:buFont typeface="Arial" panose="020B0604020202020204" pitchFamily="34" charset="0"/>
              <a:buChar char="•"/>
              <a:defRPr/>
            </a:pPr>
            <a:endParaRPr lang="et-EE" altLang="et-EE" sz="1200" kern="0" dirty="0"/>
          </a:p>
        </p:txBody>
      </p:sp>
      <p:sp>
        <p:nvSpPr>
          <p:cNvPr id="15" name="Rectangle 3"/>
          <p:cNvSpPr txBox="1">
            <a:spLocks/>
          </p:cNvSpPr>
          <p:nvPr/>
        </p:nvSpPr>
        <p:spPr bwMode="auto">
          <a:xfrm>
            <a:off x="4295502" y="5048250"/>
            <a:ext cx="16573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eaLnBrk="1" hangingPunct="1">
              <a:buNone/>
              <a:defRPr/>
            </a:pPr>
            <a:r>
              <a:rPr lang="et-EE" altLang="et-EE" sz="12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www.omatalo.ee</a:t>
            </a:r>
          </a:p>
          <a:p>
            <a:pPr marL="0" lvl="1" indent="0" eaLnBrk="1" hangingPunct="1">
              <a:buNone/>
              <a:defRPr/>
            </a:pPr>
            <a:endParaRPr lang="et-EE" altLang="et-EE" sz="1200" kern="0" dirty="0"/>
          </a:p>
          <a:p>
            <a:pPr marL="0" lvl="1" indent="0" eaLnBrk="1" hangingPunct="1">
              <a:buNone/>
              <a:defRPr/>
            </a:pPr>
            <a:endParaRPr lang="et-EE" altLang="et-EE" sz="1200" kern="0" dirty="0"/>
          </a:p>
          <a:p>
            <a:pPr marL="0" lvl="1" indent="0" eaLnBrk="1" hangingPunct="1">
              <a:buNone/>
              <a:defRPr/>
            </a:pPr>
            <a:endParaRPr lang="et-EE" altLang="et-EE" sz="1200" kern="0" dirty="0"/>
          </a:p>
          <a:p>
            <a:pPr marL="0" lvl="1" indent="0" eaLnBrk="1" hangingPunct="1">
              <a:buNone/>
              <a:defRPr/>
            </a:pPr>
            <a:endParaRPr lang="et-EE" altLang="et-EE" sz="1200" kern="0" dirty="0"/>
          </a:p>
          <a:p>
            <a:pPr marL="0" lvl="1" indent="0" eaLnBrk="1" hangingPunct="1">
              <a:buNone/>
              <a:defRPr/>
            </a:pPr>
            <a:endParaRPr lang="et-EE" altLang="et-EE" sz="1200" kern="0" dirty="0"/>
          </a:p>
          <a:p>
            <a:pPr marL="0" lvl="1" indent="0" eaLnBrk="1" hangingPunct="1">
              <a:buNone/>
              <a:defRPr/>
            </a:pPr>
            <a:r>
              <a:rPr lang="et-EE" altLang="et-EE" sz="1200" kern="0" dirty="0"/>
              <a:t>		</a:t>
            </a:r>
          </a:p>
          <a:p>
            <a:pPr marL="0" lvl="1" indent="0" eaLnBrk="1" hangingPunct="1">
              <a:buNone/>
              <a:defRPr/>
            </a:pPr>
            <a:endParaRPr lang="et-EE" altLang="et-EE" sz="1200" kern="0" dirty="0"/>
          </a:p>
          <a:p>
            <a:pPr marL="0" lvl="1" indent="0" eaLnBrk="1" hangingPunct="1">
              <a:buNone/>
              <a:defRPr/>
            </a:pPr>
            <a:endParaRPr lang="et-EE" altLang="et-EE" sz="1200" kern="0" dirty="0"/>
          </a:p>
          <a:p>
            <a:pPr marL="0" lvl="1" indent="0" eaLnBrk="1" hangingPunct="1">
              <a:buNone/>
              <a:defRPr/>
            </a:pPr>
            <a:endParaRPr lang="et-EE" altLang="et-EE" sz="1200" kern="0" dirty="0"/>
          </a:p>
          <a:p>
            <a:pPr marL="400050" lvl="2" indent="0" eaLnBrk="1" hangingPunct="1">
              <a:buNone/>
              <a:defRPr/>
            </a:pPr>
            <a:endParaRPr lang="et-EE" altLang="et-EE" sz="1200" kern="0" dirty="0"/>
          </a:p>
          <a:p>
            <a:pPr marL="400050" lvl="2" indent="0" eaLnBrk="1" hangingPunct="1">
              <a:buNone/>
              <a:defRPr/>
            </a:pPr>
            <a:endParaRPr lang="et-EE" altLang="et-EE" sz="1200" kern="0" dirty="0"/>
          </a:p>
          <a:p>
            <a:pPr marL="381000" lvl="1" indent="-381000" eaLnBrk="1" hangingPunct="1">
              <a:buFont typeface="Arial" panose="020B0604020202020204" pitchFamily="34" charset="0"/>
              <a:buChar char="•"/>
              <a:defRPr/>
            </a:pPr>
            <a:endParaRPr lang="et-EE" altLang="et-EE" sz="1200" kern="0" dirty="0"/>
          </a:p>
          <a:p>
            <a:pPr marL="400050" lvl="2" indent="0" eaLnBrk="1" hangingPunct="1">
              <a:buNone/>
              <a:defRPr/>
            </a:pPr>
            <a:endParaRPr lang="et-EE" altLang="et-EE" sz="1200" kern="0" dirty="0"/>
          </a:p>
          <a:p>
            <a:pPr marL="400050" lvl="2" indent="0" eaLnBrk="1" hangingPunct="1">
              <a:buNone/>
              <a:defRPr/>
            </a:pPr>
            <a:endParaRPr lang="et-EE" altLang="et-EE" sz="1200" kern="0" dirty="0"/>
          </a:p>
          <a:p>
            <a:pPr marL="381000" lvl="1" indent="-381000" eaLnBrk="1" hangingPunct="1">
              <a:buFont typeface="Arial" panose="020B0604020202020204" pitchFamily="34" charset="0"/>
              <a:buChar char="•"/>
              <a:defRPr/>
            </a:pPr>
            <a:endParaRPr lang="et-EE" altLang="et-EE" sz="1200" kern="0" dirty="0"/>
          </a:p>
          <a:p>
            <a:pPr marL="381000" lvl="1" indent="-381000" eaLnBrk="1" hangingPunct="1">
              <a:buFont typeface="Arial" panose="020B0604020202020204" pitchFamily="34" charset="0"/>
              <a:buChar char="•"/>
              <a:defRPr/>
            </a:pPr>
            <a:endParaRPr lang="et-EE" altLang="et-EE" sz="1200" kern="0" dirty="0"/>
          </a:p>
          <a:p>
            <a:pPr marL="381000" lvl="1" indent="-381000" eaLnBrk="1" hangingPunct="1">
              <a:buFont typeface="Arial" panose="020B0604020202020204" pitchFamily="34" charset="0"/>
              <a:buChar char="•"/>
              <a:defRPr/>
            </a:pPr>
            <a:endParaRPr lang="et-EE" altLang="et-EE" sz="1200" kern="0" dirty="0"/>
          </a:p>
          <a:p>
            <a:pPr marL="1238250" lvl="3" indent="-381000" eaLnBrk="1" hangingPunct="1">
              <a:defRPr/>
            </a:pPr>
            <a:endParaRPr lang="et-EE" altLang="et-EE" sz="1200" kern="0" dirty="0"/>
          </a:p>
          <a:p>
            <a:pPr marL="1238250" lvl="3" indent="-381000" eaLnBrk="1" hangingPunct="1">
              <a:defRPr/>
            </a:pPr>
            <a:endParaRPr lang="et-EE" altLang="et-EE" sz="1200" kern="0" dirty="0"/>
          </a:p>
          <a:p>
            <a:pPr marL="1238250" lvl="3" indent="-381000" eaLnBrk="1" hangingPunct="1">
              <a:defRPr/>
            </a:pPr>
            <a:endParaRPr lang="et-EE" altLang="et-EE" sz="1200" kern="0" dirty="0"/>
          </a:p>
          <a:p>
            <a:pPr marL="1238250" lvl="3" indent="-381000" eaLnBrk="1" hangingPunct="1">
              <a:defRPr/>
            </a:pPr>
            <a:endParaRPr lang="et-EE" altLang="et-EE" sz="1200" kern="0" dirty="0"/>
          </a:p>
          <a:p>
            <a:pPr marL="1238250" lvl="3" indent="-381000" eaLnBrk="1" hangingPunct="1">
              <a:defRPr/>
            </a:pPr>
            <a:endParaRPr lang="et-EE" altLang="et-EE" sz="1200" kern="0" dirty="0"/>
          </a:p>
          <a:p>
            <a:pPr marL="381000" lvl="1" indent="-381000" eaLnBrk="1" hangingPunct="1">
              <a:buFont typeface="Arial" panose="020B0604020202020204" pitchFamily="34" charset="0"/>
              <a:buChar char="•"/>
              <a:defRPr/>
            </a:pPr>
            <a:endParaRPr lang="et-EE" altLang="et-EE" sz="1200" b="1" kern="0" dirty="0"/>
          </a:p>
          <a:p>
            <a:pPr marL="381000" lvl="1" indent="-381000" eaLnBrk="1" hangingPunct="1">
              <a:buFont typeface="Arial" panose="020B0604020202020204" pitchFamily="34" charset="0"/>
              <a:buChar char="•"/>
              <a:defRPr/>
            </a:pPr>
            <a:endParaRPr lang="et-EE" altLang="et-EE" sz="1200" kern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916" y="1347426"/>
            <a:ext cx="2547008" cy="181386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6200000">
            <a:off x="627643" y="1883973"/>
            <a:ext cx="19086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000" dirty="0">
                <a:latin typeface="Verdana" panose="020B0604030504040204" pitchFamily="34" charset="0"/>
                <a:ea typeface="Verdana" panose="020B0604030504040204" pitchFamily="34" charset="0"/>
              </a:rPr>
              <a:t>*3+1 architects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r="15475"/>
          <a:stretch/>
        </p:blipFill>
        <p:spPr>
          <a:xfrm>
            <a:off x="1743916" y="3297236"/>
            <a:ext cx="2556455" cy="19891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16200000">
            <a:off x="675320" y="3896634"/>
            <a:ext cx="19086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000" dirty="0">
                <a:latin typeface="Verdana" panose="020B0604030504040204" pitchFamily="34" charset="0"/>
                <a:ea typeface="Verdana" panose="020B0604030504040204" pitchFamily="34" charset="0"/>
              </a:rPr>
              <a:t>*Domofoto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9362" y="1196975"/>
            <a:ext cx="3023188" cy="19663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64A15F-A048-F669-BC3C-6655AF5AAD6A}"/>
              </a:ext>
            </a:extLst>
          </p:cNvPr>
          <p:cNvSpPr txBox="1"/>
          <p:nvPr/>
        </p:nvSpPr>
        <p:spPr>
          <a:xfrm>
            <a:off x="2259106" y="5640108"/>
            <a:ext cx="8077200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0" indent="-381000">
              <a:spcBef>
                <a:spcPts val="200"/>
              </a:spcBef>
              <a:defRPr/>
            </a:pPr>
            <a:r>
              <a:rPr lang="et-EE" alt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Energiatõhusam hoone -&gt; suurem niiskuskahjustuste risk (U, q</a:t>
            </a:r>
            <a:r>
              <a:rPr lang="et-EE" altLang="et-EE" sz="18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50</a:t>
            </a:r>
            <a:r>
              <a:rPr lang="et-EE" alt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381000" indent="-381000">
              <a:spcBef>
                <a:spcPts val="200"/>
              </a:spcBef>
              <a:defRPr/>
            </a:pPr>
            <a:r>
              <a:rPr lang="et-EE" alt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Uued (</a:t>
            </a:r>
            <a:r>
              <a:rPr lang="et-EE" altLang="et-E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kerg</a:t>
            </a:r>
            <a:r>
              <a:rPr lang="et-EE" alt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)tarindid ja (aurutihedad)materjalid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 idx="4294967295"/>
          </p:nvPr>
        </p:nvSpPr>
        <p:spPr>
          <a:xfrm>
            <a:off x="3000375" y="333375"/>
            <a:ext cx="7056438" cy="863600"/>
          </a:xfrm>
        </p:spPr>
        <p:txBody>
          <a:bodyPr/>
          <a:lstStyle/>
          <a:p>
            <a:pPr algn="ctr" eaLnBrk="1" hangingPunct="1"/>
            <a:r>
              <a:rPr lang="et-EE" altLang="et-EE" sz="2400" b="1" dirty="0">
                <a:latin typeface="Verdana" panose="020B0604030504040204" pitchFamily="34" charset="0"/>
                <a:ea typeface="Verdana" panose="020B0604030504040204" pitchFamily="34" charset="0"/>
              </a:rPr>
              <a:t>Niiskuslevi materjalis (tarindis)</a:t>
            </a:r>
          </a:p>
        </p:txBody>
      </p:sp>
      <p:sp>
        <p:nvSpPr>
          <p:cNvPr id="9" name="Rectangle 3"/>
          <p:cNvSpPr txBox="1">
            <a:spLocks/>
          </p:cNvSpPr>
          <p:nvPr/>
        </p:nvSpPr>
        <p:spPr>
          <a:xfrm>
            <a:off x="2855640" y="1196975"/>
            <a:ext cx="8352928" cy="4968329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>
            <a:lvl1pPr marL="342829" indent="-342829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96" indent="-285690" algn="l" defTabSz="9142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6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68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7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79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8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89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9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t-EE" alt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Hügroskoopsus – poorse materjali omadus reguleerida enda niiskussisaldust sõltuvalt ümbritsevast keskkonnast</a:t>
            </a:r>
          </a:p>
          <a:p>
            <a:pPr>
              <a:lnSpc>
                <a:spcPct val="90000"/>
              </a:lnSpc>
            </a:pPr>
            <a:r>
              <a:rPr lang="et-EE" alt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Poorne materjal koosneb:</a:t>
            </a:r>
          </a:p>
          <a:p>
            <a:pPr lvl="1">
              <a:lnSpc>
                <a:spcPct val="90000"/>
              </a:lnSpc>
            </a:pPr>
            <a:r>
              <a:rPr lang="et-EE" alt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poori sein</a:t>
            </a:r>
          </a:p>
          <a:p>
            <a:pPr lvl="1">
              <a:lnSpc>
                <a:spcPct val="90000"/>
              </a:lnSpc>
            </a:pPr>
            <a:r>
              <a:rPr lang="et-EE" alt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veekelme poori pinnal</a:t>
            </a:r>
          </a:p>
          <a:p>
            <a:pPr lvl="1">
              <a:lnSpc>
                <a:spcPct val="90000"/>
              </a:lnSpc>
            </a:pPr>
            <a:r>
              <a:rPr lang="et-EE" alt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veeaur pooris</a:t>
            </a:r>
          </a:p>
          <a:p>
            <a:pPr>
              <a:lnSpc>
                <a:spcPct val="90000"/>
              </a:lnSpc>
            </a:pPr>
            <a:endParaRPr lang="et-EE" alt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et-EE" alt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et-EE" alt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et-EE" alt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et-EE" alt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et-EE" alt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et-EE" alt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Materjali niiskussisaldus sõltub:</a:t>
            </a:r>
          </a:p>
          <a:p>
            <a:pPr lvl="1">
              <a:lnSpc>
                <a:spcPct val="90000"/>
              </a:lnSpc>
            </a:pPr>
            <a:r>
              <a:rPr lang="et-EE" alt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ümbritseva õhu suhtelisest niiskusest (RH);</a:t>
            </a:r>
          </a:p>
          <a:p>
            <a:pPr lvl="1">
              <a:lnSpc>
                <a:spcPct val="90000"/>
              </a:lnSpc>
            </a:pPr>
            <a:r>
              <a:rPr lang="et-EE" alt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temperatuurist (kõrgemal temp. on materjali niiskussisaldus väiksem);</a:t>
            </a:r>
          </a:p>
          <a:p>
            <a:pPr lvl="1">
              <a:lnSpc>
                <a:spcPct val="90000"/>
              </a:lnSpc>
            </a:pPr>
            <a:r>
              <a:rPr lang="et-EE" alt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kas on tegemist niiskumisega või kuivamisega;</a:t>
            </a:r>
          </a:p>
          <a:p>
            <a:pPr lvl="1">
              <a:lnSpc>
                <a:spcPct val="90000"/>
              </a:lnSpc>
            </a:pPr>
            <a:r>
              <a:rPr lang="et-EE" alt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materjalist ja tema omadustest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endParaRPr lang="et-EE" alt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ct val="90000"/>
              </a:lnSpc>
            </a:pPr>
            <a:endParaRPr lang="et-EE" alt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et-EE" alt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7" t="46230" r="50000" b="12209"/>
          <a:stretch>
            <a:fillRect/>
          </a:stretch>
        </p:blipFill>
        <p:spPr bwMode="auto">
          <a:xfrm>
            <a:off x="3647728" y="2852936"/>
            <a:ext cx="2257696" cy="165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948028" y="3279727"/>
            <a:ext cx="504056" cy="525937"/>
          </a:xfrm>
          <a:prstGeom prst="ellips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888" y="2162538"/>
            <a:ext cx="3672261" cy="245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7" t="49022" r="30123" b="21567"/>
          <a:stretch/>
        </p:blipFill>
        <p:spPr bwMode="auto">
          <a:xfrm>
            <a:off x="9165429" y="2650594"/>
            <a:ext cx="891384" cy="36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7" t="19595" r="30123" b="56329"/>
          <a:stretch/>
        </p:blipFill>
        <p:spPr bwMode="auto">
          <a:xfrm>
            <a:off x="7392144" y="2653517"/>
            <a:ext cx="1080120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3"/>
          <p:cNvSpPr txBox="1">
            <a:spLocks/>
          </p:cNvSpPr>
          <p:nvPr/>
        </p:nvSpPr>
        <p:spPr>
          <a:xfrm>
            <a:off x="7394730" y="2168076"/>
            <a:ext cx="3117629" cy="773955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>
            <a:lvl1pPr marL="342829" indent="-342829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96" indent="-285690" algn="l" defTabSz="9142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6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68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7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79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8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89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9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  <a:defRPr/>
            </a:pPr>
            <a:r>
              <a:rPr lang="et-EE" sz="1200" dirty="0">
                <a:latin typeface="Verdana" panose="020B0604030504040204" pitchFamily="34" charset="0"/>
                <a:ea typeface="Verdana" panose="020B0604030504040204" pitchFamily="34" charset="0"/>
              </a:rPr>
              <a:t>Niiskusvoog (</a:t>
            </a:r>
            <a:r>
              <a:rPr lang="et-EE" sz="12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veeaur</a:t>
            </a:r>
            <a:r>
              <a:rPr lang="et-EE" sz="1200" dirty="0"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et-EE" sz="1200" i="1" dirty="0">
                <a:latin typeface="Verdana" panose="020B0604030504040204" pitchFamily="34" charset="0"/>
                <a:ea typeface="Verdana" panose="020B0604030504040204" pitchFamily="34" charset="0"/>
              </a:rPr>
              <a:t>g</a:t>
            </a:r>
            <a:r>
              <a:rPr lang="et-EE" sz="12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v</a:t>
            </a:r>
            <a:r>
              <a:rPr lang="et-EE" sz="1200" dirty="0">
                <a:latin typeface="Verdana" panose="020B0604030504040204" pitchFamily="34" charset="0"/>
                <a:ea typeface="Verdana" panose="020B0604030504040204" pitchFamily="34" charset="0"/>
              </a:rPr>
              <a:t>=</a:t>
            </a:r>
            <a:r>
              <a:rPr lang="et-EE" sz="1200" i="1" dirty="0">
                <a:latin typeface="Verdana" panose="020B0604030504040204" pitchFamily="34" charset="0"/>
                <a:ea typeface="Verdana" panose="020B0604030504040204" pitchFamily="34" charset="0"/>
              </a:rPr>
              <a:t>δ</a:t>
            </a:r>
            <a:r>
              <a:rPr lang="et-EE" sz="1200" i="1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et-EE" sz="1200" i="1" dirty="0">
                <a:latin typeface="Verdana" panose="020B0604030504040204" pitchFamily="34" charset="0"/>
                <a:ea typeface="Verdana" panose="020B0604030504040204" pitchFamily="34" charset="0"/>
              </a:rPr>
              <a:t>·   P</a:t>
            </a:r>
          </a:p>
          <a:p>
            <a:pPr marL="0" lvl="1" indent="0">
              <a:buNone/>
              <a:defRPr/>
            </a:pPr>
            <a:r>
              <a:rPr lang="et-EE" sz="1200" dirty="0">
                <a:latin typeface="Verdana" panose="020B0604030504040204" pitchFamily="34" charset="0"/>
                <a:ea typeface="Verdana" panose="020B0604030504040204" pitchFamily="34" charset="0"/>
              </a:rPr>
              <a:t>Niiskusvoog (</a:t>
            </a:r>
            <a:r>
              <a:rPr lang="et-EE" sz="12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vedel</a:t>
            </a:r>
            <a:r>
              <a:rPr lang="et-EE" sz="1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vesi</a:t>
            </a:r>
            <a:r>
              <a:rPr lang="et-EE" sz="1200" dirty="0"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et-EE" sz="1200" i="1" dirty="0">
                <a:latin typeface="Verdana" panose="020B0604030504040204" pitchFamily="34" charset="0"/>
                <a:ea typeface="Verdana" panose="020B0604030504040204" pitchFamily="34" charset="0"/>
              </a:rPr>
              <a:t>g</a:t>
            </a:r>
            <a:r>
              <a:rPr lang="et-EE" sz="12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et-EE" sz="1200" dirty="0">
                <a:latin typeface="Verdana" panose="020B0604030504040204" pitchFamily="34" charset="0"/>
                <a:ea typeface="Verdana" panose="020B0604030504040204" pitchFamily="34" charset="0"/>
              </a:rPr>
              <a:t>=</a:t>
            </a:r>
            <a:r>
              <a:rPr lang="et-EE" sz="1200" i="1" dirty="0">
                <a:latin typeface="Verdana" panose="020B0604030504040204" pitchFamily="34" charset="0"/>
                <a:ea typeface="Verdana" panose="020B0604030504040204" pitchFamily="34" charset="0"/>
              </a:rPr>
              <a:t>k</a:t>
            </a:r>
            <a:r>
              <a:rPr lang="et-EE" sz="1200" i="1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et-EE" sz="1200" i="1" dirty="0">
                <a:latin typeface="Verdana" panose="020B0604030504040204" pitchFamily="34" charset="0"/>
                <a:ea typeface="Verdana" panose="020B0604030504040204" pitchFamily="34" charset="0"/>
              </a:rPr>
              <a:t>·   P</a:t>
            </a:r>
            <a:endParaRPr lang="et-E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81050" lvl="1" indent="-381000">
              <a:defRPr/>
            </a:pPr>
            <a:endParaRPr lang="en-GB" altLang="et-E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>
              <a:buFont typeface="Arial" pitchFamily="34" charset="0"/>
              <a:buNone/>
              <a:defRPr/>
            </a:pPr>
            <a:endParaRPr lang="et-E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81050" lvl="1" indent="-381000">
              <a:defRPr/>
            </a:pPr>
            <a:endParaRPr lang="en-GB" altLang="et-E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7" name="Object 8"/>
          <p:cNvGraphicFramePr>
            <a:graphicFrameLocks noChangeAspect="1"/>
          </p:cNvGraphicFramePr>
          <p:nvPr/>
        </p:nvGraphicFramePr>
        <p:xfrm>
          <a:off x="9872275" y="2408973"/>
          <a:ext cx="207643" cy="24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02" imgH="177569" progId="Equation.3">
                  <p:embed/>
                </p:oleObj>
              </mc:Choice>
              <mc:Fallback>
                <p:oleObj name="Equation" r:id="rId6" imgW="152202" imgH="177569" progId="Equation.3">
                  <p:embed/>
                  <p:pic>
                    <p:nvPicPr>
                      <p:cNvPr id="1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72275" y="2408973"/>
                        <a:ext cx="207643" cy="2416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8"/>
          <p:cNvGraphicFramePr>
            <a:graphicFrameLocks noChangeAspect="1"/>
          </p:cNvGraphicFramePr>
          <p:nvPr/>
        </p:nvGraphicFramePr>
        <p:xfrm>
          <a:off x="9709775" y="2184338"/>
          <a:ext cx="207643" cy="24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2202" imgH="177569" progId="Equation.3">
                  <p:embed/>
                </p:oleObj>
              </mc:Choice>
              <mc:Fallback>
                <p:oleObj name="Equation" r:id="rId8" imgW="152202" imgH="177569" progId="Equation.3">
                  <p:embed/>
                  <p:pic>
                    <p:nvPicPr>
                      <p:cNvPr id="1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09775" y="2184338"/>
                        <a:ext cx="207643" cy="2416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91390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/>
          </p:cNvSpPr>
          <p:nvPr>
            <p:ph type="body" idx="4294967295"/>
          </p:nvPr>
        </p:nvSpPr>
        <p:spPr>
          <a:xfrm>
            <a:off x="3000375" y="1412876"/>
            <a:ext cx="7056438" cy="4464396"/>
          </a:xfrm>
        </p:spPr>
        <p:txBody>
          <a:bodyPr>
            <a:normAutofit/>
          </a:bodyPr>
          <a:lstStyle/>
          <a:p>
            <a:pPr marL="381000" lvl="1" indent="-381000">
              <a:buFont typeface="Arial" panose="020B0604020202020204" pitchFamily="34" charset="0"/>
              <a:buChar char="•"/>
              <a:defRPr/>
            </a:pPr>
            <a:r>
              <a:rPr 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Suhteline niiskus RH, %</a:t>
            </a: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r>
              <a:rPr 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Kaaluline niiskus u, kg/kg</a:t>
            </a: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r>
              <a:rPr 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Mahuline niiskus w, kg/m</a:t>
            </a:r>
            <a:r>
              <a:rPr lang="et-EE" sz="1800" baseline="30000" dirty="0"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  <a:p>
            <a:pPr marL="0" lvl="1" indent="0">
              <a:buNone/>
              <a:defRPr/>
            </a:pPr>
            <a:endParaRPr lang="et-EE" sz="1800" baseline="30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>
              <a:buNone/>
              <a:defRPr/>
            </a:pPr>
            <a:endParaRPr lang="et-EE" sz="1800" baseline="30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>
              <a:buNone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>
              <a:buNone/>
              <a:defRPr/>
            </a:pPr>
            <a:endParaRPr lang="et-EE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>
              <a:buNone/>
              <a:defRPr/>
            </a:pPr>
            <a:endParaRPr lang="et-EE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>
              <a:buNone/>
              <a:defRPr/>
            </a:pPr>
            <a:endParaRPr lang="et-EE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>
              <a:buNone/>
              <a:defRPr/>
            </a:pPr>
            <a:endParaRPr lang="et-EE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>
              <a:buNone/>
              <a:defRPr/>
            </a:pPr>
            <a:endParaRPr lang="et-EE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>
              <a:buNone/>
              <a:defRPr/>
            </a:pPr>
            <a:endParaRPr lang="et-EE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>
              <a:buNone/>
              <a:defRPr/>
            </a:pPr>
            <a:endParaRPr lang="et-EE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>
              <a:buNone/>
              <a:defRPr/>
            </a:pPr>
            <a:r>
              <a:rPr lang="et-EE" sz="1800" b="1" dirty="0"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    	</a:t>
            </a:r>
            <a:r>
              <a:rPr lang="et-EE" sz="1200" i="1" dirty="0">
                <a:latin typeface="Verdana" panose="020B0604030504040204" pitchFamily="34" charset="0"/>
                <a:ea typeface="Verdana" panose="020B0604030504040204" pitchFamily="34" charset="0"/>
              </a:rPr>
              <a:t>RT 05-10710-et</a:t>
            </a: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81050" lvl="1" indent="-381000">
              <a:defRPr/>
            </a:pPr>
            <a:endParaRPr lang="en-GB" alt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584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2565401"/>
            <a:ext cx="43211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852738"/>
            <a:ext cx="2106613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/>
          </p:cNvSpPr>
          <p:nvPr/>
        </p:nvSpPr>
        <p:spPr bwMode="auto">
          <a:xfrm>
            <a:off x="4656138" y="2446339"/>
            <a:ext cx="14398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et-EE" altLang="et-EE" sz="1600" b="1" kern="0" dirty="0">
                <a:solidFill>
                  <a:srgbClr val="00B050"/>
                </a:solidFill>
              </a:rPr>
              <a:t>ÕHUS</a:t>
            </a:r>
          </a:p>
        </p:txBody>
      </p:sp>
      <p:sp>
        <p:nvSpPr>
          <p:cNvPr id="11" name="Rectangle 2"/>
          <p:cNvSpPr txBox="1">
            <a:spLocks/>
          </p:cNvSpPr>
          <p:nvPr/>
        </p:nvSpPr>
        <p:spPr bwMode="auto">
          <a:xfrm>
            <a:off x="7967663" y="2446339"/>
            <a:ext cx="176371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et-EE" altLang="et-EE" sz="1600" b="1" kern="0" dirty="0">
                <a:solidFill>
                  <a:srgbClr val="00B050"/>
                </a:solidFill>
              </a:rPr>
              <a:t>MATERJALIS</a:t>
            </a:r>
          </a:p>
        </p:txBody>
      </p:sp>
      <p:sp>
        <p:nvSpPr>
          <p:cNvPr id="35848" name="Oval 5"/>
          <p:cNvSpPr>
            <a:spLocks noChangeArrowheads="1"/>
          </p:cNvSpPr>
          <p:nvPr/>
        </p:nvSpPr>
        <p:spPr bwMode="auto">
          <a:xfrm>
            <a:off x="4079876" y="2517776"/>
            <a:ext cx="360363" cy="360363"/>
          </a:xfrm>
          <a:prstGeom prst="ellips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5849" name="Oval 12"/>
          <p:cNvSpPr>
            <a:spLocks noChangeArrowheads="1"/>
          </p:cNvSpPr>
          <p:nvPr/>
        </p:nvSpPr>
        <p:spPr bwMode="auto">
          <a:xfrm>
            <a:off x="8256588" y="2795588"/>
            <a:ext cx="360362" cy="360362"/>
          </a:xfrm>
          <a:prstGeom prst="ellips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" name="Rectangle 2"/>
          <p:cNvSpPr txBox="1">
            <a:spLocks/>
          </p:cNvSpPr>
          <p:nvPr/>
        </p:nvSpPr>
        <p:spPr>
          <a:xfrm>
            <a:off x="3000375" y="333375"/>
            <a:ext cx="7056438" cy="8636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>
            <a:lvl1pPr algn="l" defTabSz="9142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t-EE" altLang="et-EE" sz="2400" b="1">
                <a:latin typeface="Verdana" panose="020B0604030504040204" pitchFamily="34" charset="0"/>
                <a:ea typeface="Verdana" panose="020B0604030504040204" pitchFamily="34" charset="0"/>
              </a:rPr>
              <a:t>Niiskuslevi materjalis (tarindis)</a:t>
            </a:r>
            <a:endParaRPr lang="et-EE" altLang="et-EE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9471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432176" y="161925"/>
            <a:ext cx="63801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et-EE" alt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Detailsus projekteerimisel</a:t>
            </a:r>
            <a:endParaRPr lang="et-EE" altLang="en-US" sz="2400" b="1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1340769"/>
            <a:ext cx="2808312" cy="37444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960" y="1360918"/>
            <a:ext cx="4597371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271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4032" y="5069161"/>
            <a:ext cx="4392488" cy="124015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Välisseinale mõjuvad koormused -&gt;</a:t>
            </a:r>
          </a:p>
          <a:p>
            <a:pPr marL="0" indent="0">
              <a:buNone/>
            </a:pP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Tarindi </a:t>
            </a:r>
            <a:r>
              <a:rPr lang="et-EE" sz="1600" b="1" dirty="0">
                <a:latin typeface="Verdana" panose="020B0604030504040204" pitchFamily="34" charset="0"/>
                <a:ea typeface="Verdana" panose="020B0604030504040204" pitchFamily="34" charset="0"/>
              </a:rPr>
              <a:t>kontseptsioon</a:t>
            </a:r>
          </a:p>
          <a:p>
            <a:pPr marL="0" indent="0">
              <a:buNone/>
            </a:pPr>
            <a:r>
              <a:rPr lang="et-EE" sz="1600" b="1" dirty="0">
                <a:latin typeface="Verdana" panose="020B0604030504040204" pitchFamily="34" charset="0"/>
                <a:ea typeface="Verdana" panose="020B0604030504040204" pitchFamily="34" charset="0"/>
              </a:rPr>
              <a:t>Nõuded</a:t>
            </a: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 tarindile – U, </a:t>
            </a: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, </a:t>
            </a:r>
            <a:r>
              <a:rPr lang="et-EE" sz="1600" i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t-EE" sz="1600" baseline="-2500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Rsi</a:t>
            </a: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, </a:t>
            </a:r>
            <a:r>
              <a:rPr lang="et-EE" sz="1600" dirty="0" err="1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R`</a:t>
            </a:r>
            <a:r>
              <a:rPr lang="et-EE" sz="1600" baseline="-25000" dirty="0" err="1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w</a:t>
            </a:r>
            <a:r>
              <a:rPr lang="et-EE" sz="1600" baseline="-2500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, </a:t>
            </a: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REI</a:t>
            </a:r>
          </a:p>
          <a:p>
            <a:pPr marL="0" indent="0">
              <a:buNone/>
            </a:pPr>
            <a:r>
              <a:rPr lang="et-EE" sz="1600" b="1" dirty="0">
                <a:latin typeface="Verdana" panose="020B0604030504040204" pitchFamily="34" charset="0"/>
                <a:ea typeface="Verdana" panose="020B0604030504040204" pitchFamily="34" charset="0"/>
              </a:rPr>
              <a:t>Sõlmed </a:t>
            </a: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(EE)</a:t>
            </a:r>
            <a:r>
              <a:rPr lang="et-EE" sz="1600" b="1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et-EE" sz="1600" baseline="-25000" dirty="0">
              <a:latin typeface="Verdana" panose="020B0604030504040204" pitchFamily="34" charset="0"/>
              <a:ea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432176" y="161925"/>
            <a:ext cx="63801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et-EE" alt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Detailsus projekteerimisel</a:t>
            </a:r>
            <a:endParaRPr lang="et-EE" altLang="en-US" sz="2400" b="1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1340769"/>
            <a:ext cx="2808312" cy="3744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1340768"/>
            <a:ext cx="2808313" cy="374441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600056" y="1412776"/>
            <a:ext cx="692720" cy="504056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>
            <a:lvl1pPr marL="342829" indent="-342829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96" indent="-285690" algn="l" defTabSz="9142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6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68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7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79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8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89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9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EP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3413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672" y="5157192"/>
            <a:ext cx="3096344" cy="109614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Kõikide materjalide </a:t>
            </a:r>
            <a:r>
              <a:rPr lang="et-EE" sz="1600" b="1" u="sng" dirty="0">
                <a:latin typeface="Verdana" panose="020B0604030504040204" pitchFamily="34" charset="0"/>
                <a:ea typeface="Verdana" panose="020B0604030504040204" pitchFamily="34" charset="0"/>
              </a:rPr>
              <a:t>olulised tehnilised omadused </a:t>
            </a:r>
            <a:r>
              <a:rPr lang="et-EE" sz="1500" dirty="0">
                <a:latin typeface="Verdana" panose="020B0604030504040204" pitchFamily="34" charset="0"/>
                <a:ea typeface="Verdana" panose="020B0604030504040204" pitchFamily="34" charset="0"/>
              </a:rPr>
              <a:t>(refentstoode võib olla esitatud)</a:t>
            </a:r>
          </a:p>
          <a:p>
            <a:pPr marL="0" indent="0">
              <a:buNone/>
            </a:pP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+ Tüüp</a:t>
            </a:r>
            <a:r>
              <a:rPr lang="et-EE" sz="1600" u="sng" dirty="0">
                <a:latin typeface="Verdana" panose="020B0604030504040204" pitchFamily="34" charset="0"/>
                <a:ea typeface="Verdana" panose="020B0604030504040204" pitchFamily="34" charset="0"/>
              </a:rPr>
              <a:t>sõlmed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432176" y="161925"/>
            <a:ext cx="63801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et-EE" alt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Detailsus projekteerimisel</a:t>
            </a:r>
            <a:endParaRPr lang="et-EE" altLang="en-US" sz="2400" b="1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1268760"/>
            <a:ext cx="2916324" cy="38884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268760"/>
            <a:ext cx="2916324" cy="3888432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158638" y="5157192"/>
            <a:ext cx="3465754" cy="109614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>
            <a:lvl1pPr marL="342829" indent="-342829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96" indent="-285690" algn="l" defTabSz="9142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6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68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7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79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8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89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9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Konkreetsed tooted ja detailid </a:t>
            </a: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t-EE" sz="1400" b="1" u="sng" dirty="0">
                <a:latin typeface="Verdana" panose="020B0604030504040204" pitchFamily="34" charset="0"/>
                <a:ea typeface="Verdana" panose="020B0604030504040204" pitchFamily="34" charset="0"/>
              </a:rPr>
              <a:t>referentstoode</a:t>
            </a: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0" indent="0">
              <a:buFont typeface="Arial" pitchFamily="34" charset="0"/>
              <a:buNone/>
            </a:pP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+ Kõik sõlmed, s.h. läbiviigud </a:t>
            </a:r>
          </a:p>
          <a:p>
            <a:pPr marL="0" indent="0">
              <a:buFont typeface="Arial" pitchFamily="34" charset="0"/>
              <a:buNone/>
            </a:pP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Mida pole joonisel, seda pole olemas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794B5C9-3EE7-5D02-D190-664CA3AE7D9B}"/>
              </a:ext>
            </a:extLst>
          </p:cNvPr>
          <p:cNvSpPr txBox="1">
            <a:spLocks/>
          </p:cNvSpPr>
          <p:nvPr/>
        </p:nvSpPr>
        <p:spPr>
          <a:xfrm>
            <a:off x="5276103" y="6351493"/>
            <a:ext cx="2371605" cy="481570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>
            <a:lvl1pPr marL="342829" indent="-342829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96" indent="-285690" algn="l" defTabSz="9142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6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68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7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79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8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89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9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Vt. ka EVS 932!</a:t>
            </a:r>
            <a:endParaRPr lang="et-E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1308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 idx="4294967295"/>
          </p:nvPr>
        </p:nvSpPr>
        <p:spPr>
          <a:xfrm>
            <a:off x="3000375" y="333375"/>
            <a:ext cx="7056438" cy="863600"/>
          </a:xfrm>
        </p:spPr>
        <p:txBody>
          <a:bodyPr/>
          <a:lstStyle/>
          <a:p>
            <a:pPr algn="ctr" eaLnBrk="1" hangingPunct="1"/>
            <a:r>
              <a:rPr lang="et-EE" altLang="et-EE" sz="2400" b="1" dirty="0">
                <a:latin typeface="Verdana" panose="020B0604030504040204" pitchFamily="34" charset="0"/>
                <a:ea typeface="Verdana" panose="020B0604030504040204" pitchFamily="34" charset="0"/>
              </a:rPr>
              <a:t>Küsitavad lahendused</a:t>
            </a:r>
          </a:p>
        </p:txBody>
      </p:sp>
      <p:sp>
        <p:nvSpPr>
          <p:cNvPr id="4" name="Rectangle 3"/>
          <p:cNvSpPr txBox="1">
            <a:spLocks/>
          </p:cNvSpPr>
          <p:nvPr/>
        </p:nvSpPr>
        <p:spPr bwMode="auto">
          <a:xfrm>
            <a:off x="2123902" y="1412876"/>
            <a:ext cx="8364711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81000" lvl="1" indent="-381000" eaLnBrk="1" hangingPunct="1">
              <a:buFont typeface="Arial" panose="020B0604020202020204" pitchFamily="34" charset="0"/>
              <a:buChar char="•"/>
              <a:defRPr/>
            </a:pPr>
            <a:r>
              <a:rPr lang="et-EE" altLang="et-EE" sz="1800" kern="0" dirty="0">
                <a:latin typeface="Verdana" panose="020B0604030504040204" pitchFamily="34" charset="0"/>
                <a:ea typeface="Verdana" panose="020B0604030504040204" pitchFamily="34" charset="0"/>
              </a:rPr>
              <a:t>Mitmekihiline soojus-                                              kiirgust peegeldav                                                (madal </a:t>
            </a:r>
            <a:r>
              <a:rPr lang="el-GR" altLang="et-EE" sz="1800" kern="0" dirty="0">
                <a:latin typeface="Verdana" panose="020B0604030504040204" pitchFamily="34" charset="0"/>
                <a:ea typeface="Verdana" panose="020B0604030504040204" pitchFamily="34" charset="0"/>
              </a:rPr>
              <a:t>ε</a:t>
            </a:r>
            <a:r>
              <a:rPr lang="et-EE" altLang="et-EE" sz="1800" kern="0" dirty="0">
                <a:latin typeface="Verdana" panose="020B0604030504040204" pitchFamily="34" charset="0"/>
                <a:ea typeface="Verdana" panose="020B0604030504040204" pitchFamily="34" charset="0"/>
              </a:rPr>
              <a:t>) kolm ühes materjal:</a:t>
            </a:r>
          </a:p>
          <a:p>
            <a:pPr marL="781050" lvl="2" indent="-381000" eaLnBrk="1" hangingPunct="1">
              <a:defRPr/>
            </a:pPr>
            <a:r>
              <a:rPr lang="et-EE" altLang="et-EE" sz="1400" kern="0" dirty="0">
                <a:latin typeface="Verdana" panose="020B0604030504040204" pitchFamily="34" charset="0"/>
                <a:ea typeface="Verdana" panose="020B0604030504040204" pitchFamily="34" charset="0"/>
              </a:rPr>
              <a:t>Soojusisolatsioon</a:t>
            </a:r>
          </a:p>
          <a:p>
            <a:pPr marL="781050" lvl="2" indent="-381000" eaLnBrk="1" hangingPunct="1">
              <a:defRPr/>
            </a:pPr>
            <a:r>
              <a:rPr lang="et-EE" altLang="et-EE" sz="1400" kern="0" dirty="0">
                <a:latin typeface="Verdana" panose="020B0604030504040204" pitchFamily="34" charset="0"/>
                <a:ea typeface="Verdana" panose="020B0604030504040204" pitchFamily="34" charset="0"/>
              </a:rPr>
              <a:t>Õhu- ja aurutõke</a:t>
            </a:r>
          </a:p>
          <a:p>
            <a:pPr marL="781050" lvl="2" indent="-381000" eaLnBrk="1" hangingPunct="1">
              <a:defRPr/>
            </a:pPr>
            <a:r>
              <a:rPr lang="et-EE" altLang="et-EE" sz="1400" kern="0" dirty="0">
                <a:latin typeface="Verdana" panose="020B0604030504040204" pitchFamily="34" charset="0"/>
                <a:ea typeface="Verdana" panose="020B0604030504040204" pitchFamily="34" charset="0"/>
              </a:rPr>
              <a:t>Aluskate</a:t>
            </a:r>
            <a:endParaRPr lang="et-EE" alt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00050" lvl="2" indent="0" eaLnBrk="1" hangingPunct="1">
              <a:buNone/>
              <a:defRPr/>
            </a:pPr>
            <a:endParaRPr lang="et-EE" altLang="et-EE" sz="16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00050" lvl="2" indent="0" eaLnBrk="1" hangingPunct="1">
              <a:buNone/>
              <a:defRPr/>
            </a:pPr>
            <a:endParaRPr lang="et-EE" altLang="et-EE" sz="16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00050" lvl="2" indent="0" eaLnBrk="1" hangingPunct="1">
              <a:buNone/>
              <a:defRPr/>
            </a:pPr>
            <a:r>
              <a:rPr lang="et-EE" altLang="et-EE" sz="1600" kern="0" dirty="0">
                <a:latin typeface="Verdana" panose="020B0604030504040204" pitchFamily="34" charset="0"/>
                <a:ea typeface="Verdana" panose="020B0604030504040204" pitchFamily="34" charset="0"/>
              </a:rPr>
              <a:t>Heliisolatsioon, tolm, tuleohutus?                         Ökosein</a:t>
            </a:r>
          </a:p>
          <a:p>
            <a:pPr marL="400050" lvl="2" indent="0" eaLnBrk="1" hangingPunct="1">
              <a:buNone/>
              <a:defRPr/>
            </a:pPr>
            <a:r>
              <a:rPr lang="et-EE" altLang="et-EE" sz="1600" kern="0" dirty="0"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                            niiskus, närilised praod?</a:t>
            </a:r>
          </a:p>
          <a:p>
            <a:pPr marL="0" lvl="1" indent="0" eaLnBrk="1" hangingPunct="1">
              <a:buNone/>
              <a:defRPr/>
            </a:pPr>
            <a:r>
              <a:rPr lang="et-EE" altLang="et-EE" sz="1800" kern="0" dirty="0">
                <a:latin typeface="Verdana" panose="020B0604030504040204" pitchFamily="34" charset="0"/>
                <a:ea typeface="Verdana" panose="020B0604030504040204" pitchFamily="34" charset="0"/>
              </a:rPr>
              <a:t>	Ristkihtpuit (CLT) / MHM / palk </a:t>
            </a:r>
          </a:p>
          <a:p>
            <a:pPr marL="0" lvl="1" indent="0" eaLnBrk="1" hangingPunct="1">
              <a:buNone/>
              <a:defRPr/>
            </a:pPr>
            <a:r>
              <a:rPr lang="et-EE" altLang="et-EE" sz="1800" kern="0" dirty="0">
                <a:latin typeface="Verdana" panose="020B0604030504040204" pitchFamily="34" charset="0"/>
                <a:ea typeface="Verdana" panose="020B0604030504040204" pitchFamily="34" charset="0"/>
              </a:rPr>
              <a:t>     krohvitud soojustusega?</a:t>
            </a:r>
          </a:p>
          <a:p>
            <a:pPr marL="0" lvl="1" indent="0" eaLnBrk="1" hangingPunct="1">
              <a:buNone/>
              <a:defRPr/>
            </a:pPr>
            <a:endParaRPr lang="et-EE" altLang="et-EE" sz="18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 eaLnBrk="1" hangingPunct="1">
              <a:buNone/>
              <a:defRPr/>
            </a:pPr>
            <a:endParaRPr lang="et-EE" altLang="et-EE" sz="18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 eaLnBrk="1" hangingPunct="1">
              <a:buNone/>
              <a:defRPr/>
            </a:pPr>
            <a:r>
              <a:rPr lang="et-EE" altLang="et-EE" sz="1800" kern="0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 marL="0" lvl="1" indent="0" eaLnBrk="1" hangingPunct="1">
              <a:buNone/>
              <a:defRPr/>
            </a:pPr>
            <a:endParaRPr lang="et-EE" altLang="et-EE" sz="18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00050" lvl="2" indent="0" eaLnBrk="1" hangingPunct="1">
              <a:buNone/>
              <a:defRPr/>
            </a:pPr>
            <a:endParaRPr lang="et-EE" altLang="et-EE" sz="16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00050" lvl="2" indent="0" eaLnBrk="1" hangingPunct="1">
              <a:buNone/>
              <a:defRPr/>
            </a:pPr>
            <a:endParaRPr lang="et-EE" altLang="et-EE" sz="16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 eaLnBrk="1" hangingPunct="1">
              <a:buFont typeface="Arial" panose="020B0604020202020204" pitchFamily="34" charset="0"/>
              <a:buChar char="•"/>
              <a:defRPr/>
            </a:pPr>
            <a:endParaRPr lang="et-EE" altLang="et-EE" sz="16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00050" lvl="2" indent="0" eaLnBrk="1" hangingPunct="1">
              <a:buNone/>
              <a:defRPr/>
            </a:pPr>
            <a:endParaRPr lang="et-EE" altLang="et-EE" sz="18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00050" lvl="2" indent="0" eaLnBrk="1" hangingPunct="1">
              <a:buNone/>
              <a:defRPr/>
            </a:pPr>
            <a:endParaRPr lang="et-EE" altLang="et-EE" sz="18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 eaLnBrk="1" hangingPunct="1">
              <a:buFont typeface="Arial" panose="020B0604020202020204" pitchFamily="34" charset="0"/>
              <a:buChar char="•"/>
              <a:defRPr/>
            </a:pPr>
            <a:endParaRPr lang="et-EE" altLang="et-EE" sz="14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 eaLnBrk="1" hangingPunct="1">
              <a:buFont typeface="Arial" panose="020B0604020202020204" pitchFamily="34" charset="0"/>
              <a:buChar char="•"/>
              <a:defRPr/>
            </a:pPr>
            <a:endParaRPr lang="et-EE" altLang="et-EE" sz="16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 eaLnBrk="1" hangingPunct="1">
              <a:buFont typeface="Arial" panose="020B0604020202020204" pitchFamily="34" charset="0"/>
              <a:buChar char="•"/>
              <a:defRPr/>
            </a:pPr>
            <a:endParaRPr lang="et-EE" altLang="et-EE" sz="16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38250" lvl="3" indent="-381000" eaLnBrk="1" hangingPunct="1">
              <a:defRPr/>
            </a:pPr>
            <a:endParaRPr lang="et-EE" altLang="et-EE" sz="14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38250" lvl="3" indent="-381000" eaLnBrk="1" hangingPunct="1">
              <a:defRPr/>
            </a:pPr>
            <a:endParaRPr lang="et-EE" altLang="et-EE" sz="14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38250" lvl="3" indent="-381000" eaLnBrk="1" hangingPunct="1">
              <a:defRPr/>
            </a:pPr>
            <a:endParaRPr lang="et-EE" altLang="et-EE" sz="14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38250" lvl="3" indent="-381000" eaLnBrk="1" hangingPunct="1">
              <a:defRPr/>
            </a:pPr>
            <a:endParaRPr lang="et-EE" altLang="et-EE" sz="14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38250" lvl="3" indent="-381000" eaLnBrk="1" hangingPunct="1">
              <a:defRPr/>
            </a:pPr>
            <a:endParaRPr lang="et-EE" altLang="et-EE" sz="14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 eaLnBrk="1" hangingPunct="1">
              <a:buFont typeface="Arial" panose="020B0604020202020204" pitchFamily="34" charset="0"/>
              <a:buChar char="•"/>
              <a:defRPr/>
            </a:pPr>
            <a:endParaRPr lang="et-EE" altLang="et-EE" sz="1600" b="1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 eaLnBrk="1" hangingPunct="1">
              <a:buFont typeface="Arial" panose="020B0604020202020204" pitchFamily="34" charset="0"/>
              <a:buChar char="•"/>
              <a:defRPr/>
            </a:pPr>
            <a:endParaRPr lang="et-EE" altLang="et-EE" sz="16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554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1412876"/>
            <a:ext cx="2468562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412876"/>
            <a:ext cx="1401762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4221163"/>
            <a:ext cx="14414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5084763"/>
            <a:ext cx="2166938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3"/>
          <p:cNvSpPr txBox="1">
            <a:spLocks/>
          </p:cNvSpPr>
          <p:nvPr/>
        </p:nvSpPr>
        <p:spPr bwMode="auto">
          <a:xfrm rot="16200000">
            <a:off x="7564438" y="4900613"/>
            <a:ext cx="1071563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t-EE" sz="1050" kern="0" dirty="0"/>
              <a:t>V.Kukk</a:t>
            </a:r>
          </a:p>
        </p:txBody>
      </p:sp>
      <p:sp>
        <p:nvSpPr>
          <p:cNvPr id="11" name="Text Placeholder 3"/>
          <p:cNvSpPr txBox="1">
            <a:spLocks/>
          </p:cNvSpPr>
          <p:nvPr/>
        </p:nvSpPr>
        <p:spPr bwMode="auto">
          <a:xfrm>
            <a:off x="6427789" y="2414589"/>
            <a:ext cx="1544637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t-EE" sz="1050" kern="0" dirty="0"/>
              <a:t>Aluthermo quattro</a:t>
            </a:r>
          </a:p>
        </p:txBody>
      </p:sp>
      <p:pic>
        <p:nvPicPr>
          <p:cNvPr id="65546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2611439"/>
            <a:ext cx="22669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3"/>
          <p:cNvSpPr txBox="1">
            <a:spLocks/>
          </p:cNvSpPr>
          <p:nvPr/>
        </p:nvSpPr>
        <p:spPr bwMode="auto">
          <a:xfrm>
            <a:off x="5595939" y="2781301"/>
            <a:ext cx="1544637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t-EE" sz="1050" kern="0" dirty="0"/>
              <a:t>Triso super 10</a:t>
            </a:r>
          </a:p>
        </p:txBody>
      </p:sp>
      <p:sp>
        <p:nvSpPr>
          <p:cNvPr id="65548" name="Rectangle 4"/>
          <p:cNvSpPr>
            <a:spLocks noChangeArrowheads="1"/>
          </p:cNvSpPr>
          <p:nvPr/>
        </p:nvSpPr>
        <p:spPr bwMode="auto">
          <a:xfrm>
            <a:off x="7635875" y="4521200"/>
            <a:ext cx="249238" cy="935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5549" name="Rectangle 14"/>
          <p:cNvSpPr>
            <a:spLocks noChangeArrowheads="1"/>
          </p:cNvSpPr>
          <p:nvPr/>
        </p:nvSpPr>
        <p:spPr bwMode="auto">
          <a:xfrm>
            <a:off x="7637464" y="5478463"/>
            <a:ext cx="268287" cy="468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6B60DEA9-FAC3-4D24-AF05-BFC225F9C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6" y="4221163"/>
            <a:ext cx="1636487" cy="1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EC47782-B887-02E3-DACC-5FF3BA27DE11}"/>
              </a:ext>
            </a:extLst>
          </p:cNvPr>
          <p:cNvSpPr txBox="1">
            <a:spLocks/>
          </p:cNvSpPr>
          <p:nvPr/>
        </p:nvSpPr>
        <p:spPr>
          <a:xfrm>
            <a:off x="9951814" y="4127837"/>
            <a:ext cx="1553688" cy="1287257"/>
          </a:xfrm>
          <a:prstGeom prst="rect">
            <a:avLst/>
          </a:prstGeom>
        </p:spPr>
        <p:txBody>
          <a:bodyPr vert="horz" lIns="91420" tIns="45711" rIns="91420" bIns="45711" rtlCol="0">
            <a:normAutofit lnSpcReduction="10000"/>
          </a:bodyPr>
          <a:lstStyle>
            <a:lvl1pPr marL="342829" indent="-342829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96" indent="-285690" algn="l" defTabSz="9142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6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68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7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79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8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89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9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Tampsavi?</a:t>
            </a:r>
          </a:p>
          <a:p>
            <a:pPr marL="0" indent="0">
              <a:buFont typeface="Arial" pitchFamily="34" charset="0"/>
              <a:buNone/>
            </a:pP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Savist plokid?</a:t>
            </a:r>
          </a:p>
          <a:p>
            <a:pPr marL="0" indent="0">
              <a:buFont typeface="Arial" pitchFamily="34" charset="0"/>
              <a:buNone/>
            </a:pP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Ehitusplatsi väljakaeve?</a:t>
            </a:r>
            <a:endParaRPr lang="et-E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70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ChangeArrowheads="1"/>
          </p:cNvSpPr>
          <p:nvPr/>
        </p:nvSpPr>
        <p:spPr bwMode="auto">
          <a:xfrm>
            <a:off x="3879633" y="1014824"/>
            <a:ext cx="20890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t-EE" altLang="et-EE" sz="1200" b="1" dirty="0">
                <a:ea typeface="Verdana" panose="020B0604030504040204" pitchFamily="34" charset="0"/>
              </a:rPr>
              <a:t>TRADITISIOONILINE:</a:t>
            </a:r>
          </a:p>
        </p:txBody>
      </p:sp>
      <p:pic>
        <p:nvPicPr>
          <p:cNvPr id="6656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7" y="1239038"/>
            <a:ext cx="5955970" cy="449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ctangle 2"/>
          <p:cNvSpPr>
            <a:spLocks noGrp="1"/>
          </p:cNvSpPr>
          <p:nvPr>
            <p:ph type="title" idx="4294967295"/>
          </p:nvPr>
        </p:nvSpPr>
        <p:spPr>
          <a:xfrm>
            <a:off x="983432" y="333376"/>
            <a:ext cx="10081120" cy="792163"/>
          </a:xfrm>
        </p:spPr>
        <p:txBody>
          <a:bodyPr>
            <a:noAutofit/>
          </a:bodyPr>
          <a:lstStyle/>
          <a:p>
            <a:pPr algn="ctr" eaLnBrk="1" hangingPunct="1"/>
            <a:r>
              <a:rPr lang="et-EE" altLang="et-EE" sz="2400" b="1" dirty="0">
                <a:latin typeface="Verdana" panose="020B0604030504040204" pitchFamily="34" charset="0"/>
                <a:ea typeface="Verdana" panose="020B0604030504040204" pitchFamily="34" charset="0"/>
              </a:rPr>
              <a:t>Küsitavad lahendused – seespoolne (lisa)soojustamine</a:t>
            </a:r>
          </a:p>
        </p:txBody>
      </p:sp>
      <p:pic>
        <p:nvPicPr>
          <p:cNvPr id="6656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8"/>
          <a:stretch>
            <a:fillRect/>
          </a:stretch>
        </p:blipFill>
        <p:spPr bwMode="auto">
          <a:xfrm>
            <a:off x="8808645" y="1639510"/>
            <a:ext cx="2406773" cy="346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Rectangle 1"/>
          <p:cNvSpPr>
            <a:spLocks noChangeArrowheads="1"/>
          </p:cNvSpPr>
          <p:nvPr/>
        </p:nvSpPr>
        <p:spPr bwMode="auto">
          <a:xfrm>
            <a:off x="739611" y="2199986"/>
            <a:ext cx="24917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t-EE" altLang="et-EE" sz="1200" dirty="0">
                <a:ea typeface="Verdana" panose="020B0604030504040204" pitchFamily="34" charset="0"/>
              </a:rPr>
              <a:t>MINERAALSE </a:t>
            </a:r>
            <a:r>
              <a:rPr lang="et-EE" altLang="et-EE" sz="1200" b="1" dirty="0">
                <a:ea typeface="Verdana" panose="020B0604030504040204" pitchFamily="34" charset="0"/>
              </a:rPr>
              <a:t>KAPILLAARAKTIIVSE </a:t>
            </a:r>
            <a:r>
              <a:rPr lang="et-EE" altLang="et-EE" sz="1200" dirty="0">
                <a:ea typeface="Verdana" panose="020B0604030504040204" pitchFamily="34" charset="0"/>
              </a:rPr>
              <a:t>MATERJALIGA (ei sobi puitseinale):</a:t>
            </a:r>
          </a:p>
        </p:txBody>
      </p:sp>
      <p:sp>
        <p:nvSpPr>
          <p:cNvPr id="8" name="Text Placeholder 3"/>
          <p:cNvSpPr txBox="1">
            <a:spLocks/>
          </p:cNvSpPr>
          <p:nvPr/>
        </p:nvSpPr>
        <p:spPr bwMode="auto">
          <a:xfrm rot="16200000">
            <a:off x="10822512" y="3149536"/>
            <a:ext cx="1071563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t-EE" sz="1050" kern="0" dirty="0"/>
              <a:t>E.Arumägi</a:t>
            </a:r>
          </a:p>
        </p:txBody>
      </p:sp>
      <p:pic>
        <p:nvPicPr>
          <p:cNvPr id="6657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7" r="13234"/>
          <a:stretch>
            <a:fillRect/>
          </a:stretch>
        </p:blipFill>
        <p:spPr bwMode="auto">
          <a:xfrm>
            <a:off x="1395412" y="2978151"/>
            <a:ext cx="13303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5727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 idx="4294967295"/>
          </p:nvPr>
        </p:nvSpPr>
        <p:spPr>
          <a:xfrm>
            <a:off x="3000375" y="333375"/>
            <a:ext cx="7056438" cy="863600"/>
          </a:xfrm>
        </p:spPr>
        <p:txBody>
          <a:bodyPr/>
          <a:lstStyle/>
          <a:p>
            <a:pPr algn="ctr" eaLnBrk="1" hangingPunct="1"/>
            <a:r>
              <a:rPr lang="et-EE" altLang="et-EE" sz="2400" b="1" dirty="0">
                <a:latin typeface="Verdana" panose="020B0604030504040204" pitchFamily="34" charset="0"/>
                <a:ea typeface="Verdana" panose="020B0604030504040204" pitchFamily="34" charset="0"/>
              </a:rPr>
              <a:t>Probleemsed tarindid I</a:t>
            </a:r>
            <a:endParaRPr lang="et-EE" altLang="et-EE" sz="2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7587" name="Rectangle 3"/>
          <p:cNvSpPr>
            <a:spLocks/>
          </p:cNvSpPr>
          <p:nvPr/>
        </p:nvSpPr>
        <p:spPr bwMode="auto">
          <a:xfrm>
            <a:off x="3000375" y="1341439"/>
            <a:ext cx="5253038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457200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2" eaLnBrk="1" hangingPunct="1"/>
            <a:endParaRPr lang="et-EE" altLang="et-EE" sz="2000"/>
          </a:p>
          <a:p>
            <a:pPr lvl="1" eaLnBrk="1" hangingPunct="1"/>
            <a:endParaRPr lang="et-EE" altLang="et-EE" sz="1800"/>
          </a:p>
        </p:txBody>
      </p:sp>
      <p:pic>
        <p:nvPicPr>
          <p:cNvPr id="67588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92"/>
          <a:stretch>
            <a:fillRect/>
          </a:stretch>
        </p:blipFill>
        <p:spPr bwMode="auto">
          <a:xfrm>
            <a:off x="8021639" y="3743325"/>
            <a:ext cx="203517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hape 121"/>
          <p:cNvSpPr txBox="1">
            <a:spLocks/>
          </p:cNvSpPr>
          <p:nvPr/>
        </p:nvSpPr>
        <p:spPr bwMode="auto">
          <a:xfrm flipH="1">
            <a:off x="7977188" y="5675314"/>
            <a:ext cx="141605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1F497D"/>
              </a:buClr>
              <a:buNone/>
              <a:defRPr/>
            </a:pPr>
            <a:r>
              <a:rPr lang="et-EE" altLang="et-EE" sz="1000" kern="0" dirty="0">
                <a:ea typeface="Verdana" panose="020B0604030504040204" pitchFamily="34" charset="0"/>
              </a:rPr>
              <a:t>*Tehnikamaailm – Kodu ja Ehitus</a:t>
            </a:r>
            <a:endParaRPr lang="fi-FI" altLang="en-US" sz="1000" dirty="0">
              <a:solidFill>
                <a:srgbClr val="9B255A"/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  <a:sym typeface="Trebuchet MS" panose="020B0603020202020204" pitchFamily="34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1F497D"/>
              </a:buClr>
              <a:buNone/>
              <a:defRPr/>
            </a:pPr>
            <a:endParaRPr lang="fi-FI" altLang="en-US" sz="1000" dirty="0">
              <a:solidFill>
                <a:srgbClr val="9B255A"/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pic>
        <p:nvPicPr>
          <p:cNvPr id="6759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959" y="2391568"/>
            <a:ext cx="2776538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121"/>
          <p:cNvSpPr txBox="1">
            <a:spLocks/>
          </p:cNvSpPr>
          <p:nvPr/>
        </p:nvSpPr>
        <p:spPr bwMode="auto">
          <a:xfrm flipH="1">
            <a:off x="5145934" y="2801142"/>
            <a:ext cx="129698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1F497D"/>
              </a:buClr>
              <a:buNone/>
              <a:defRPr/>
            </a:pPr>
            <a:r>
              <a:rPr lang="et-EE" altLang="et-EE" sz="1000" kern="0" dirty="0">
                <a:ea typeface="Verdana" panose="020B0604030504040204" pitchFamily="34" charset="0"/>
              </a:rPr>
              <a:t>*www.vund.ee</a:t>
            </a:r>
            <a:endParaRPr lang="fi-FI" altLang="en-US" sz="1000" dirty="0">
              <a:solidFill>
                <a:srgbClr val="9B255A"/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  <a:sym typeface="Trebuchet MS" panose="020B0603020202020204" pitchFamily="34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>
                <a:srgbClr val="1F497D"/>
              </a:buClr>
              <a:buNone/>
              <a:defRPr/>
            </a:pPr>
            <a:endParaRPr lang="fi-FI" altLang="en-US" sz="1000" dirty="0">
              <a:solidFill>
                <a:srgbClr val="9B255A"/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pic>
        <p:nvPicPr>
          <p:cNvPr id="6759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556792"/>
            <a:ext cx="1923011" cy="190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9" t="24615" r="15443" b="33348"/>
          <a:stretch>
            <a:fillRect/>
          </a:stretch>
        </p:blipFill>
        <p:spPr bwMode="auto">
          <a:xfrm>
            <a:off x="3143250" y="3743326"/>
            <a:ext cx="1619250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96" name="Teksti kohatäide 1"/>
          <p:cNvSpPr>
            <a:spLocks noGrp="1"/>
          </p:cNvSpPr>
          <p:nvPr/>
        </p:nvSpPr>
        <p:spPr bwMode="auto">
          <a:xfrm>
            <a:off x="3275014" y="6015038"/>
            <a:ext cx="13557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685800" indent="-22860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1000"/>
              </a:spcBef>
              <a:buClrTx/>
              <a:buNone/>
            </a:pPr>
            <a:r>
              <a:rPr lang="et-EE" altLang="en-US" sz="1000" dirty="0"/>
              <a:t>Ilma välise tuulutus-vaheta sõrestiksein</a:t>
            </a:r>
            <a:endParaRPr lang="en-US" altLang="en-US" sz="1000" dirty="0"/>
          </a:p>
          <a:p>
            <a:pPr algn="just">
              <a:lnSpc>
                <a:spcPct val="90000"/>
              </a:lnSpc>
              <a:spcBef>
                <a:spcPts val="1000"/>
              </a:spcBef>
              <a:buClrTx/>
              <a:buNone/>
            </a:pPr>
            <a:endParaRPr lang="et-EE" altLang="en-US" sz="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0000">
            <a:off x="8031121" y="1194791"/>
            <a:ext cx="2717786" cy="192925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150ECEF9-E8E4-5C64-4838-B426467B01D6}"/>
              </a:ext>
            </a:extLst>
          </p:cNvPr>
          <p:cNvSpPr>
            <a:spLocks noGrp="1"/>
          </p:cNvSpPr>
          <p:nvPr/>
        </p:nvSpPr>
        <p:spPr bwMode="auto">
          <a:xfrm>
            <a:off x="2271140" y="1124197"/>
            <a:ext cx="4857024" cy="55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685800" indent="-22860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1000"/>
              </a:spcBef>
              <a:buClrTx/>
              <a:buNone/>
            </a:pPr>
            <a:r>
              <a:rPr lang="et-EE" altLang="en-US" sz="1200" dirty="0"/>
              <a:t>„Lubatav“ seespoolse lisasoojustuse paksus 50-70 mm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buClrTx/>
              <a:buNone/>
            </a:pPr>
            <a:r>
              <a:rPr lang="et-EE" altLang="en-US" sz="1200" dirty="0"/>
              <a:t>Difusioon vs õhulekked? Niiskuskoormus? Ehitusniiskus?</a:t>
            </a:r>
            <a:endParaRPr lang="en-US" altLang="en-US" sz="1200" dirty="0"/>
          </a:p>
          <a:p>
            <a:pPr algn="just">
              <a:lnSpc>
                <a:spcPct val="90000"/>
              </a:lnSpc>
              <a:spcBef>
                <a:spcPts val="1000"/>
              </a:spcBef>
              <a:buClrTx/>
              <a:buNone/>
            </a:pPr>
            <a:endParaRPr lang="et-EE" altLang="en-US" sz="800" dirty="0"/>
          </a:p>
        </p:txBody>
      </p:sp>
    </p:spTree>
    <p:extLst>
      <p:ext uri="{BB962C8B-B14F-4D97-AF65-F5344CB8AC3E}">
        <p14:creationId xmlns:p14="http://schemas.microsoft.com/office/powerpoint/2010/main" val="13468303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 idx="4294967295"/>
          </p:nvPr>
        </p:nvSpPr>
        <p:spPr>
          <a:xfrm>
            <a:off x="2376921" y="322913"/>
            <a:ext cx="7056438" cy="863600"/>
          </a:xfrm>
        </p:spPr>
        <p:txBody>
          <a:bodyPr/>
          <a:lstStyle/>
          <a:p>
            <a:pPr algn="ctr" eaLnBrk="1" hangingPunct="1"/>
            <a:r>
              <a:rPr lang="et-EE" altLang="et-EE" sz="2400" b="1" dirty="0">
                <a:latin typeface="Verdana" panose="020B0604030504040204" pitchFamily="34" charset="0"/>
                <a:ea typeface="Verdana" panose="020B0604030504040204" pitchFamily="34" charset="0"/>
              </a:rPr>
              <a:t>Probleemsed tarindid II</a:t>
            </a:r>
            <a:endParaRPr lang="et-EE" altLang="et-EE" sz="2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8611" name="Rectangle 3"/>
          <p:cNvSpPr>
            <a:spLocks/>
          </p:cNvSpPr>
          <p:nvPr/>
        </p:nvSpPr>
        <p:spPr bwMode="auto">
          <a:xfrm>
            <a:off x="3000375" y="1341439"/>
            <a:ext cx="5253038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457200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2" eaLnBrk="1" hangingPunct="1"/>
            <a:endParaRPr lang="et-EE" altLang="et-EE" sz="2000"/>
          </a:p>
          <a:p>
            <a:pPr lvl="1" eaLnBrk="1" hangingPunct="1"/>
            <a:endParaRPr lang="et-EE" altLang="et-EE" sz="1800"/>
          </a:p>
        </p:txBody>
      </p:sp>
      <p:pic>
        <p:nvPicPr>
          <p:cNvPr id="686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160" y="1801111"/>
            <a:ext cx="6297698" cy="377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3"/>
          <p:cNvSpPr txBox="1">
            <a:spLocks/>
          </p:cNvSpPr>
          <p:nvPr/>
        </p:nvSpPr>
        <p:spPr bwMode="auto">
          <a:xfrm>
            <a:off x="5543219" y="1406038"/>
            <a:ext cx="4061012" cy="48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t-EE" sz="1600" kern="0" dirty="0">
                <a:latin typeface="Verdana" panose="020B0604030504040204" pitchFamily="34" charset="0"/>
                <a:ea typeface="Verdana" panose="020B0604030504040204" pitchFamily="34" charset="0"/>
              </a:rPr>
              <a:t>Kütmata katusealuse väljaehitamine</a:t>
            </a:r>
          </a:p>
          <a:p>
            <a:pPr marL="214313" indent="-214313">
              <a:defRPr/>
            </a:pPr>
            <a:endParaRPr lang="et-EE" sz="1400" kern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8B2E07-7050-01FF-87A5-AF0DC2762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01" y="1801110"/>
            <a:ext cx="3596640" cy="2009026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5780F7C2-2A29-CE6C-4A73-D0C787683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128" y="1483954"/>
            <a:ext cx="32811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700" dirty="0"/>
              <a:t>https://vahuvennad.ee/pur-vaht-on-koige-kergem-viis-kaldlagede-soojustamiseks-tootevalikus-turuliidri-purinova-tooted/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E506F08-8455-A4E7-94E2-E2404F67AE10}"/>
              </a:ext>
            </a:extLst>
          </p:cNvPr>
          <p:cNvSpPr txBox="1">
            <a:spLocks/>
          </p:cNvSpPr>
          <p:nvPr/>
        </p:nvSpPr>
        <p:spPr bwMode="auto">
          <a:xfrm>
            <a:off x="4175241" y="5577636"/>
            <a:ext cx="6558987" cy="48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t-EE" sz="1600" kern="0" dirty="0">
                <a:latin typeface="Verdana" panose="020B0604030504040204" pitchFamily="34" charset="0"/>
                <a:ea typeface="Verdana" panose="020B0604030504040204" pitchFamily="34" charset="0"/>
              </a:rPr>
              <a:t>„Avatud“ vs „suletud“ poor?</a:t>
            </a:r>
          </a:p>
          <a:p>
            <a:pPr marL="0" indent="0">
              <a:buNone/>
              <a:defRPr/>
            </a:pPr>
            <a:r>
              <a:rPr lang="et-EE" sz="1600" kern="0" dirty="0">
                <a:latin typeface="Verdana" panose="020B0604030504040204" pitchFamily="34" charset="0"/>
                <a:ea typeface="Verdana" panose="020B0604030504040204" pitchFamily="34" charset="0"/>
              </a:rPr>
              <a:t>Vajalikud on tegelikud mõõdetud füüsikalised omadused!</a:t>
            </a:r>
          </a:p>
          <a:p>
            <a:pPr marL="214313" indent="-214313">
              <a:defRPr/>
            </a:pPr>
            <a:endParaRPr lang="et-EE" sz="1400" kern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8364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BE40E5-4343-1A08-8A3D-C0F9ABA6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29B16-08E6-CB50-C56F-02C7595E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498" y="1014306"/>
            <a:ext cx="6918380" cy="48293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80EB69-94F5-69A7-455F-72EE938B72A0}"/>
              </a:ext>
            </a:extLst>
          </p:cNvPr>
          <p:cNvSpPr txBox="1"/>
          <p:nvPr/>
        </p:nvSpPr>
        <p:spPr>
          <a:xfrm>
            <a:off x="1677094" y="5973432"/>
            <a:ext cx="71676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 err="1">
                <a:solidFill>
                  <a:srgbClr val="222222"/>
                </a:solidFill>
                <a:effectLst/>
                <a:latin typeface="helvetica neue"/>
              </a:rPr>
              <a:t>Molleti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helvetica neue"/>
              </a:rPr>
              <a:t>, S.; Van Reenen, D. Effect of Temperature on Long-Term Thermal Conductivity of Closed-Cell Insulation Materials.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helvetica neue"/>
              </a:rPr>
              <a:t>Buildings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helvetica neue"/>
              </a:rPr>
              <a:t> </a:t>
            </a:r>
            <a:r>
              <a:rPr lang="en-US" sz="1200" b="1" i="0" dirty="0">
                <a:solidFill>
                  <a:srgbClr val="222222"/>
                </a:solidFill>
                <a:effectLst/>
                <a:latin typeface="helvetica neue"/>
              </a:rPr>
              <a:t>2022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helvetica neue"/>
              </a:rPr>
              <a:t>,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helvetica neue"/>
              </a:rPr>
              <a:t>12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helvetica neue"/>
              </a:rPr>
              <a:t>, 425. https://doi.org/10.3390/buildings12040425</a:t>
            </a:r>
            <a:endParaRPr lang="et-EE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9D58ED-4285-A4CC-AB20-2D14EBDE0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479" y="1073132"/>
            <a:ext cx="2736873" cy="36477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BF1545-9D11-5897-91A0-8E66BBA69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978" y="4720891"/>
            <a:ext cx="1862273" cy="184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2EB59B19-1B60-1DD2-CD86-D384C0CA3ECF}"/>
              </a:ext>
            </a:extLst>
          </p:cNvPr>
          <p:cNvSpPr txBox="1">
            <a:spLocks/>
          </p:cNvSpPr>
          <p:nvPr/>
        </p:nvSpPr>
        <p:spPr>
          <a:xfrm>
            <a:off x="2376921" y="322913"/>
            <a:ext cx="7056438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et-EE" altLang="et-EE" sz="2400" dirty="0">
                <a:latin typeface="Verdana" panose="020B0604030504040204" pitchFamily="34" charset="0"/>
                <a:ea typeface="Verdana" panose="020B0604030504040204" pitchFamily="34" charset="0"/>
              </a:rPr>
              <a:t>„Kosmose“ materjalid</a:t>
            </a:r>
            <a:endParaRPr lang="et-EE" altLang="et-E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406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 idx="4294967295"/>
          </p:nvPr>
        </p:nvSpPr>
        <p:spPr>
          <a:xfrm>
            <a:off x="3000375" y="333375"/>
            <a:ext cx="7056438" cy="863600"/>
          </a:xfrm>
        </p:spPr>
        <p:txBody>
          <a:bodyPr/>
          <a:lstStyle/>
          <a:p>
            <a:pPr algn="ctr" eaLnBrk="1" hangingPunct="1"/>
            <a:r>
              <a:rPr lang="et-EE" altLang="et-EE" sz="2400" b="1" dirty="0">
                <a:latin typeface="Verdana" panose="020B0604030504040204" pitchFamily="34" charset="0"/>
                <a:ea typeface="Verdana" panose="020B0604030504040204" pitchFamily="34" charset="0"/>
              </a:rPr>
              <a:t>Arhitektuur</a:t>
            </a:r>
          </a:p>
        </p:txBody>
      </p:sp>
      <p:sp>
        <p:nvSpPr>
          <p:cNvPr id="6" name="Rectangle 5"/>
          <p:cNvSpPr/>
          <p:nvPr/>
        </p:nvSpPr>
        <p:spPr>
          <a:xfrm>
            <a:off x="6672264" y="3108326"/>
            <a:ext cx="3563937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t-EE" sz="1200" b="1" dirty="0">
                <a:solidFill>
                  <a:schemeClr val="bg1"/>
                </a:solidFill>
              </a:rPr>
              <a:t>TTÜ - </a:t>
            </a:r>
            <a:r>
              <a:rPr lang="fi-FI" sz="1200" b="1" dirty="0">
                <a:solidFill>
                  <a:schemeClr val="bg1"/>
                </a:solidFill>
              </a:rPr>
              <a:t>Maaelamute sisekliima, ehitusfüüsika ja energiasääst I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2356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40" y="3717032"/>
            <a:ext cx="29686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3274"/>
          <a:stretch/>
        </p:blipFill>
        <p:spPr>
          <a:xfrm>
            <a:off x="7463359" y="1392933"/>
            <a:ext cx="3023790" cy="2181224"/>
          </a:xfrm>
          <a:prstGeom prst="rect">
            <a:avLst/>
          </a:prstGeom>
        </p:spPr>
      </p:pic>
      <p:sp>
        <p:nvSpPr>
          <p:cNvPr id="10" name="Rectangle 3"/>
          <p:cNvSpPr txBox="1">
            <a:spLocks/>
          </p:cNvSpPr>
          <p:nvPr/>
        </p:nvSpPr>
        <p:spPr bwMode="auto">
          <a:xfrm>
            <a:off x="7463359" y="3333651"/>
            <a:ext cx="316785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eaLnBrk="1" hangingPunct="1">
              <a:buNone/>
              <a:defRPr/>
            </a:pPr>
            <a:r>
              <a:rPr lang="et-EE" altLang="et-EE" sz="12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Vabaõhumuuseum (www.evm.ee)</a:t>
            </a:r>
            <a:endParaRPr lang="et-EE" alt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 eaLnBrk="1" hangingPunct="1">
              <a:buNone/>
              <a:defRPr/>
            </a:pPr>
            <a:endParaRPr lang="et-EE" alt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 eaLnBrk="1" hangingPunct="1">
              <a:buNone/>
              <a:defRPr/>
            </a:pPr>
            <a:endParaRPr lang="et-EE" alt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 eaLnBrk="1" hangingPunct="1">
              <a:buNone/>
              <a:defRPr/>
            </a:pPr>
            <a:r>
              <a:rPr lang="et-EE" altLang="et-EE" sz="1200" kern="0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 marL="0" lvl="1" indent="0" eaLnBrk="1" hangingPunct="1">
              <a:buNone/>
              <a:defRPr/>
            </a:pPr>
            <a:endParaRPr lang="et-EE" alt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 eaLnBrk="1" hangingPunct="1">
              <a:buNone/>
              <a:defRPr/>
            </a:pPr>
            <a:endParaRPr lang="et-EE" alt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 eaLnBrk="1" hangingPunct="1">
              <a:buNone/>
              <a:defRPr/>
            </a:pPr>
            <a:endParaRPr lang="et-EE" alt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00050" lvl="2" indent="0" eaLnBrk="1" hangingPunct="1">
              <a:buNone/>
              <a:defRPr/>
            </a:pPr>
            <a:endParaRPr lang="et-EE" alt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00050" lvl="2" indent="0" eaLnBrk="1" hangingPunct="1">
              <a:buNone/>
              <a:defRPr/>
            </a:pPr>
            <a:endParaRPr lang="et-EE" alt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 eaLnBrk="1" hangingPunct="1">
              <a:buFont typeface="Arial" panose="020B0604020202020204" pitchFamily="34" charset="0"/>
              <a:buChar char="•"/>
              <a:defRPr/>
            </a:pPr>
            <a:endParaRPr lang="et-EE" alt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00050" lvl="2" indent="0" eaLnBrk="1" hangingPunct="1">
              <a:buNone/>
              <a:defRPr/>
            </a:pPr>
            <a:endParaRPr lang="et-EE" alt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00050" lvl="2" indent="0" eaLnBrk="1" hangingPunct="1">
              <a:buNone/>
              <a:defRPr/>
            </a:pPr>
            <a:endParaRPr lang="et-EE" alt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 eaLnBrk="1" hangingPunct="1">
              <a:buFont typeface="Arial" panose="020B0604020202020204" pitchFamily="34" charset="0"/>
              <a:buChar char="•"/>
              <a:defRPr/>
            </a:pPr>
            <a:endParaRPr lang="et-EE" alt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 eaLnBrk="1" hangingPunct="1">
              <a:buFont typeface="Arial" panose="020B0604020202020204" pitchFamily="34" charset="0"/>
              <a:buChar char="•"/>
              <a:defRPr/>
            </a:pPr>
            <a:endParaRPr lang="et-EE" alt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 eaLnBrk="1" hangingPunct="1">
              <a:buFont typeface="Arial" panose="020B0604020202020204" pitchFamily="34" charset="0"/>
              <a:buChar char="•"/>
              <a:defRPr/>
            </a:pPr>
            <a:endParaRPr lang="et-EE" alt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38250" lvl="3" indent="-381000" eaLnBrk="1" hangingPunct="1">
              <a:defRPr/>
            </a:pPr>
            <a:endParaRPr lang="et-EE" alt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38250" lvl="3" indent="-381000" eaLnBrk="1" hangingPunct="1">
              <a:defRPr/>
            </a:pPr>
            <a:endParaRPr lang="et-EE" alt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38250" lvl="3" indent="-381000" eaLnBrk="1" hangingPunct="1">
              <a:defRPr/>
            </a:pPr>
            <a:endParaRPr lang="et-EE" alt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38250" lvl="3" indent="-381000" eaLnBrk="1" hangingPunct="1">
              <a:defRPr/>
            </a:pPr>
            <a:endParaRPr lang="et-EE" alt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38250" lvl="3" indent="-381000" eaLnBrk="1" hangingPunct="1">
              <a:defRPr/>
            </a:pPr>
            <a:endParaRPr lang="et-EE" alt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 eaLnBrk="1" hangingPunct="1">
              <a:buFont typeface="Arial" panose="020B0604020202020204" pitchFamily="34" charset="0"/>
              <a:buChar char="•"/>
              <a:defRPr/>
            </a:pPr>
            <a:endParaRPr lang="et-EE" altLang="et-EE" sz="1200" b="1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 eaLnBrk="1" hangingPunct="1">
              <a:buFont typeface="Arial" panose="020B0604020202020204" pitchFamily="34" charset="0"/>
              <a:buChar char="•"/>
              <a:defRPr/>
            </a:pPr>
            <a:endParaRPr lang="et-EE" altLang="et-E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2" descr="C:\Users\Targo\Desktop\Pictures\EF-Hooned\Teemapildid\Sokkel\IMG_67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40" y="1404983"/>
            <a:ext cx="2965055" cy="215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252" y="3704343"/>
            <a:ext cx="1787923" cy="19367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6200000">
            <a:off x="1267849" y="4458636"/>
            <a:ext cx="19086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http://www.tnorays.ee/tehtud-tood/enne-2015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3360" y="3717032"/>
            <a:ext cx="3023789" cy="1896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8145" y="1392933"/>
            <a:ext cx="2272029" cy="217140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16200000">
            <a:off x="855961" y="2256192"/>
            <a:ext cx="19086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000" dirty="0">
                <a:latin typeface="Verdana" panose="020B0604030504040204" pitchFamily="34" charset="0"/>
                <a:ea typeface="Verdana" panose="020B0604030504040204" pitchFamily="34" charset="0"/>
              </a:rPr>
              <a:t>Opvius / EnBauSa.de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180A4-3A53-8534-F08C-B712E601ECAF}"/>
              </a:ext>
            </a:extLst>
          </p:cNvPr>
          <p:cNvSpPr txBox="1"/>
          <p:nvPr/>
        </p:nvSpPr>
        <p:spPr>
          <a:xfrm>
            <a:off x="2259106" y="5640108"/>
            <a:ext cx="8077200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0" indent="-381000">
              <a:spcBef>
                <a:spcPts val="200"/>
              </a:spcBef>
              <a:defRPr/>
            </a:pPr>
            <a:r>
              <a:rPr lang="et-EE" alt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Energiatõhusam hoone -&gt; suurem niiskuskahjustuste risk (U, q</a:t>
            </a:r>
            <a:r>
              <a:rPr lang="et-EE" altLang="et-EE" sz="18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50</a:t>
            </a:r>
            <a:r>
              <a:rPr lang="et-EE" alt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381000" indent="-381000">
              <a:spcBef>
                <a:spcPts val="200"/>
              </a:spcBef>
              <a:defRPr/>
            </a:pPr>
            <a:r>
              <a:rPr lang="et-EE" alt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Uued (</a:t>
            </a:r>
            <a:r>
              <a:rPr lang="et-EE" altLang="et-E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kerg</a:t>
            </a:r>
            <a:r>
              <a:rPr lang="et-EE" alt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)tarindid ja (aurutihedad)materjalid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45DBB7-05D3-41E8-986A-2CFA03A4F0DF}"/>
              </a:ext>
            </a:extLst>
          </p:cNvPr>
          <p:cNvSpPr txBox="1">
            <a:spLocks/>
          </p:cNvSpPr>
          <p:nvPr/>
        </p:nvSpPr>
        <p:spPr>
          <a:xfrm>
            <a:off x="1631504" y="1340768"/>
            <a:ext cx="4464496" cy="4320480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>
            <a:lvl1pPr marL="0" indent="0" algn="l" defTabSz="91421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6" indent="0" algn="ctr" defTabSz="91421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210" indent="0" algn="ctr" defTabSz="91421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316" indent="0" algn="ctr" defTabSz="91421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421" indent="0" algn="ctr" defTabSz="91421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526" indent="0" algn="ctr" defTabSz="91421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630" indent="0" algn="ctr" defTabSz="91421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736" indent="0" algn="ctr" defTabSz="91421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841" indent="0" algn="ctr" defTabSz="91421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Tööpõhimõte (soojusfüüsika)?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Omadused?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Dokumentatsioon?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alt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et-EE" alt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se</a:t>
            </a:r>
            <a:r>
              <a:rPr lang="et-EE" alt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=1/(</a:t>
            </a:r>
            <a:r>
              <a:rPr lang="el-GR" alt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α</a:t>
            </a:r>
            <a:r>
              <a:rPr lang="et-EE" altLang="en-US" sz="18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k</a:t>
            </a:r>
            <a:r>
              <a:rPr lang="et-EE" alt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+</a:t>
            </a:r>
            <a:r>
              <a:rPr lang="el-GR" alt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α</a:t>
            </a:r>
            <a:r>
              <a:rPr lang="et-EE" altLang="en-US" sz="18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et-EE" alt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alt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alt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alt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alt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alt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Neelduvustegur α vs emissioonitegur </a:t>
            </a:r>
            <a:r>
              <a:rPr lang="el-GR" alt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ε</a:t>
            </a:r>
            <a:endParaRPr lang="et-EE" alt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65C1F0-3EFB-4D76-85E0-8A900EDBF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1340768"/>
            <a:ext cx="597535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82B4FD4-8FF4-4D9A-BEAF-8CAC7AB11FE4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11031513" y="2552403"/>
            <a:ext cx="1071562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t-EE" sz="1050" kern="0" dirty="0"/>
              <a:t>*</a:t>
            </a:r>
            <a:r>
              <a:rPr lang="et-EE" sz="1050" kern="0" dirty="0" err="1"/>
              <a:t>T.Kalamees</a:t>
            </a:r>
            <a:endParaRPr lang="et-EE" sz="1050" kern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BDDD43-2507-46A2-BD14-9530EB22E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473" y="3055744"/>
            <a:ext cx="3400425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5CCA4E-BC1C-4C39-8D0D-D23FCDDDA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473" y="4005064"/>
            <a:ext cx="2343150" cy="409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3A8ECF-9539-4B3E-818E-9DA563991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3473" y="3527983"/>
            <a:ext cx="2776383" cy="3406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67DA02-45EF-2309-7213-79D72930C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534" y="3868643"/>
            <a:ext cx="2423533" cy="2656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D0CB04-8D38-4889-ED1F-45D5F9C102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0955" y="3970736"/>
            <a:ext cx="4776788" cy="245745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EA4FC260-782E-A633-4144-CD596AA008AD}"/>
              </a:ext>
            </a:extLst>
          </p:cNvPr>
          <p:cNvSpPr txBox="1">
            <a:spLocks/>
          </p:cNvSpPr>
          <p:nvPr/>
        </p:nvSpPr>
        <p:spPr>
          <a:xfrm>
            <a:off x="2376921" y="322913"/>
            <a:ext cx="7056438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et-EE" altLang="et-EE" sz="2400" dirty="0">
                <a:latin typeface="Verdana" panose="020B0604030504040204" pitchFamily="34" charset="0"/>
                <a:ea typeface="Verdana" panose="020B0604030504040204" pitchFamily="34" charset="0"/>
              </a:rPr>
              <a:t>„Kosmose“ materjalid</a:t>
            </a:r>
            <a:endParaRPr lang="et-EE" altLang="et-E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9319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05139" y="333375"/>
            <a:ext cx="7483475" cy="863600"/>
          </a:xfrm>
        </p:spPr>
        <p:txBody>
          <a:bodyPr/>
          <a:lstStyle/>
          <a:p>
            <a:pPr algn="ctr" eaLnBrk="1" hangingPunct="1"/>
            <a:r>
              <a:rPr lang="et-EE" altLang="et-EE" sz="2400" b="1" dirty="0">
                <a:latin typeface="Verdana" panose="020B0604030504040204" pitchFamily="34" charset="0"/>
              </a:rPr>
              <a:t>Märja ruumi seinad </a:t>
            </a:r>
            <a:r>
              <a:rPr lang="et-EE" altLang="et-EE" sz="2000" b="0" dirty="0">
                <a:latin typeface="Verdana" panose="020B0604030504040204" pitchFamily="34" charset="0"/>
              </a:rPr>
              <a:t>(kui jääb aega)</a:t>
            </a:r>
            <a:endParaRPr lang="en-GB" altLang="et-EE" sz="2400" b="0" dirty="0">
              <a:latin typeface="Verdana" panose="020B0604030504040204" pitchFamily="34" charset="0"/>
            </a:endParaRPr>
          </a:p>
        </p:txBody>
      </p:sp>
      <p:sp>
        <p:nvSpPr>
          <p:cNvPr id="73731" name="Rectangle 6"/>
          <p:cNvSpPr>
            <a:spLocks noGrp="1" noChangeArrowheads="1"/>
          </p:cNvSpPr>
          <p:nvPr>
            <p:ph idx="1"/>
          </p:nvPr>
        </p:nvSpPr>
        <p:spPr>
          <a:xfrm>
            <a:off x="3319899" y="1396856"/>
            <a:ext cx="7771381" cy="4328194"/>
          </a:xfrm>
        </p:spPr>
        <p:txBody>
          <a:bodyPr>
            <a:normAutofit/>
          </a:bodyPr>
          <a:lstStyle/>
          <a:p>
            <a:pPr eaLnBrk="1" hangingPunct="1"/>
            <a:r>
              <a:rPr lang="et-EE" altLang="et-EE" sz="2000" dirty="0">
                <a:latin typeface="Verdana" panose="020B0604030504040204" pitchFamily="34" charset="0"/>
              </a:rPr>
              <a:t>Märja ruumi paiknemine hoones?</a:t>
            </a:r>
          </a:p>
          <a:p>
            <a:pPr eaLnBrk="1" hangingPunct="1"/>
            <a:r>
              <a:rPr lang="et-EE" altLang="et-EE" sz="2000" dirty="0">
                <a:latin typeface="Verdana" panose="020B0604030504040204" pitchFamily="34" charset="0"/>
              </a:rPr>
              <a:t>Välisseinte korral tuleb jälgida:</a:t>
            </a:r>
          </a:p>
          <a:p>
            <a:pPr lvl="1" eaLnBrk="1" hangingPunct="1"/>
            <a:r>
              <a:rPr lang="et-EE" altLang="et-EE" sz="1800" dirty="0">
                <a:latin typeface="Verdana" panose="020B0604030504040204" pitchFamily="34" charset="0"/>
              </a:rPr>
              <a:t>seina ei tohi tekkida kahte veeaurutihedat kihti </a:t>
            </a:r>
            <a:r>
              <a:rPr lang="et-EE" altLang="et-EE" sz="1600" dirty="0">
                <a:latin typeface="Verdana" panose="020B0604030504040204" pitchFamily="34" charset="0"/>
              </a:rPr>
              <a:t>(aurutõke ja veetõke ehk hüdroisolatsioon) </a:t>
            </a:r>
          </a:p>
          <a:p>
            <a:pPr lvl="1" eaLnBrk="1" hangingPunct="1"/>
            <a:r>
              <a:rPr lang="et-EE" altLang="et-EE" sz="1800" dirty="0">
                <a:latin typeface="Verdana" panose="020B0604030504040204" pitchFamily="34" charset="0"/>
              </a:rPr>
              <a:t>veetõkke ja aurutõkke veeaurujuhtivused oleksid piisavad tagamaks välisseina niiskustehnilist toimivust </a:t>
            </a:r>
            <a:r>
              <a:rPr lang="et-EE" altLang="et-EE" sz="1600" dirty="0" err="1">
                <a:latin typeface="Verdana" panose="020B0604030504040204" pitchFamily="34" charset="0"/>
              </a:rPr>
              <a:t>S</a:t>
            </a:r>
            <a:r>
              <a:rPr lang="et-EE" altLang="et-EE" sz="1600" baseline="-25000" dirty="0" err="1">
                <a:latin typeface="Verdana" panose="020B0604030504040204" pitchFamily="34" charset="0"/>
              </a:rPr>
              <a:t>d</a:t>
            </a:r>
            <a:r>
              <a:rPr lang="et-EE" altLang="et-EE" sz="1600" dirty="0">
                <a:latin typeface="Verdana" panose="020B0604030504040204" pitchFamily="34" charset="0"/>
              </a:rPr>
              <a:t>&gt;1…10…100 1000 m (oleneb tarindist ja niiskuskoormusest)</a:t>
            </a:r>
            <a:r>
              <a:rPr lang="et-EE" altLang="et-EE" sz="1800" dirty="0">
                <a:latin typeface="Verdana" panose="020B0604030504040204" pitchFamily="34" charset="0"/>
              </a:rPr>
              <a:t> </a:t>
            </a:r>
            <a:endParaRPr lang="en-US" altLang="et-EE" sz="1800" dirty="0">
              <a:latin typeface="Verdana" panose="020B0604030504040204" pitchFamily="34" charset="0"/>
            </a:endParaRPr>
          </a:p>
          <a:p>
            <a:pPr eaLnBrk="1" hangingPunct="1"/>
            <a:r>
              <a:rPr lang="et-EE" altLang="et-EE" sz="2000" dirty="0">
                <a:latin typeface="Verdana" panose="020B0604030504040204" pitchFamily="34" charset="0"/>
              </a:rPr>
              <a:t>Kui seinad kaetakse keraamiliste- või klinkerplaatidega tuleb nurgavuugid, seina- ja põrandaplaadistuse vaheline vuuk alati täita elastse mastiksiga </a:t>
            </a:r>
            <a:r>
              <a:rPr lang="et-EE" altLang="et-EE" sz="1800" dirty="0">
                <a:latin typeface="Verdana" panose="020B0604030504040204" pitchFamily="34" charset="0"/>
              </a:rPr>
              <a:t>(soovitatavalt happeline sanitaarsilikoon)</a:t>
            </a:r>
          </a:p>
          <a:p>
            <a:pPr eaLnBrk="1" hangingPunct="1"/>
            <a:endParaRPr lang="et-EE" altLang="et-EE" sz="1800" dirty="0">
              <a:latin typeface="Verdana" panose="020B0604030504040204" pitchFamily="34" charset="0"/>
            </a:endParaRP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65" y="870823"/>
            <a:ext cx="2367634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67200" y="2333135"/>
            <a:ext cx="377825" cy="16192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54573" y="2479243"/>
            <a:ext cx="1203077" cy="361379"/>
          </a:xfrm>
          <a:prstGeom prst="rect">
            <a:avLst/>
          </a:prstGeom>
        </p:spPr>
        <p:txBody>
          <a:bodyPr lIns="68565" tIns="34283" rIns="68565" bIns="34283"/>
          <a:lstStyle>
            <a:lvl1pPr marL="342829" indent="-342829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96" indent="-285690" algn="l" defTabSz="9142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6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68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7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79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8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89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94" indent="-228553" algn="l" defTabSz="9142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30" lvl="1" indent="0">
              <a:buNone/>
              <a:defRPr/>
            </a:pPr>
            <a:r>
              <a:rPr lang="et-EE" sz="1000" dirty="0">
                <a:solidFill>
                  <a:srgbClr val="FF0000"/>
                </a:solidFill>
                <a:ea typeface="Verdana" panose="020B0604030504040204" pitchFamily="34" charset="0"/>
              </a:rPr>
              <a:t>mitte aurutõke!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 rot="16200000">
            <a:off x="78880" y="4925037"/>
            <a:ext cx="1526307" cy="22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5" tIns="34283" rIns="68565" bIns="34283"/>
          <a:lstStyle>
            <a:lvl1pPr marL="341313" indent="-341313" defTabSz="912813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341313" defTabSz="912813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1413" indent="-22701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598613" indent="-22701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5813" indent="-22701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30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02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74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46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1" eaLnBrk="1" hangingPunct="1">
              <a:buClrTx/>
              <a:buFont typeface="Arial" panose="020B0604020202020204" pitchFamily="34" charset="0"/>
              <a:buNone/>
            </a:pPr>
            <a:r>
              <a:rPr lang="et-EE" altLang="en-US" sz="900" b="1" dirty="0">
                <a:ea typeface="Verdana" panose="020B0604030504040204" pitchFamily="34" charset="0"/>
              </a:rPr>
              <a:t>RT 84-11166</a:t>
            </a:r>
            <a:endParaRPr lang="et-EE" altLang="en-US" sz="900" dirty="0">
              <a:ea typeface="Verdana" panose="020B0604030504040204" pitchFamily="34" charset="0"/>
            </a:endParaRP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5" t="1311" r="7486" b="4704"/>
          <a:stretch>
            <a:fillRect/>
          </a:stretch>
        </p:blipFill>
        <p:spPr bwMode="auto">
          <a:xfrm>
            <a:off x="4511824" y="1261383"/>
            <a:ext cx="6894585" cy="45563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Oval 1"/>
          <p:cNvSpPr>
            <a:spLocks noChangeArrowheads="1"/>
          </p:cNvSpPr>
          <p:nvPr/>
        </p:nvSpPr>
        <p:spPr bwMode="auto">
          <a:xfrm>
            <a:off x="6096000" y="4149080"/>
            <a:ext cx="503237" cy="503238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7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17" y="3482473"/>
            <a:ext cx="4248795" cy="233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038" y="5606870"/>
            <a:ext cx="665960" cy="21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13A0564-2ECB-CFCC-A576-A5D078F1B13F}"/>
              </a:ext>
            </a:extLst>
          </p:cNvPr>
          <p:cNvSpPr txBox="1">
            <a:spLocks/>
          </p:cNvSpPr>
          <p:nvPr/>
        </p:nvSpPr>
        <p:spPr bwMode="auto">
          <a:xfrm>
            <a:off x="1400095" y="4872445"/>
            <a:ext cx="2490261" cy="100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t-EE" sz="1600" kern="0" dirty="0">
                <a:latin typeface="Verdana" panose="020B0604030504040204" pitchFamily="34" charset="0"/>
                <a:ea typeface="Verdana" panose="020B0604030504040204" pitchFamily="34" charset="0"/>
              </a:rPr>
              <a:t>Ei ole lubatud märja ruumi välisseinas!</a:t>
            </a:r>
          </a:p>
          <a:p>
            <a:pPr marL="214313" indent="-214313">
              <a:defRPr/>
            </a:pPr>
            <a:endParaRPr lang="et-EE" sz="1400" kern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4BD03D5-3E47-5BBB-D561-1987BF1091C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05139" y="333375"/>
            <a:ext cx="7483475" cy="863600"/>
          </a:xfrm>
        </p:spPr>
        <p:txBody>
          <a:bodyPr/>
          <a:lstStyle/>
          <a:p>
            <a:pPr algn="ctr" eaLnBrk="1" hangingPunct="1"/>
            <a:r>
              <a:rPr lang="et-EE" altLang="et-EE" sz="2400" b="1" dirty="0">
                <a:latin typeface="Verdana" panose="020B0604030504040204" pitchFamily="34" charset="0"/>
              </a:rPr>
              <a:t>Märja ruumi seinad </a:t>
            </a:r>
            <a:r>
              <a:rPr lang="et-EE" altLang="et-EE" sz="2000" b="0" dirty="0">
                <a:latin typeface="Verdana" panose="020B0604030504040204" pitchFamily="34" charset="0"/>
              </a:rPr>
              <a:t>(kui jääb aega)</a:t>
            </a:r>
            <a:endParaRPr lang="en-GB" altLang="et-EE" sz="2400" b="0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4E4399-6833-46FE-8EC9-4085DAED7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2790177"/>
            <a:ext cx="2536437" cy="3021669"/>
          </a:xfrm>
          <a:prstGeom prst="rect">
            <a:avLst/>
          </a:prstGeom>
        </p:spPr>
      </p:pic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1703512" y="1196975"/>
            <a:ext cx="9878888" cy="4518042"/>
          </a:xfrm>
        </p:spPr>
        <p:txBody>
          <a:bodyPr/>
          <a:lstStyle/>
          <a:p>
            <a:pPr eaLnBrk="1" hangingPunct="1"/>
            <a:r>
              <a:rPr lang="et-EE" altLang="et-EE" sz="2000" dirty="0">
                <a:latin typeface="Verdana" panose="020B0604030504040204" pitchFamily="34" charset="0"/>
              </a:rPr>
              <a:t>Veetõkkeks sobivad näiteks:</a:t>
            </a:r>
          </a:p>
          <a:p>
            <a:pPr lvl="1" eaLnBrk="1" hangingPunct="1"/>
            <a:r>
              <a:rPr lang="et-EE" altLang="et-EE" sz="2000" b="1" dirty="0">
                <a:latin typeface="Verdana" panose="020B0604030504040204" pitchFamily="34" charset="0"/>
              </a:rPr>
              <a:t>veetihedad isolatsiooniplaadid</a:t>
            </a:r>
            <a:r>
              <a:rPr lang="et-EE" altLang="et-EE" sz="2000" dirty="0">
                <a:latin typeface="Verdana" panose="020B0604030504040204" pitchFamily="34" charset="0"/>
              </a:rPr>
              <a:t> pressitud ja pindarmeeritud polüstüreen.</a:t>
            </a:r>
            <a:br>
              <a:rPr lang="et-EE" altLang="et-EE" sz="2000" dirty="0">
                <a:latin typeface="Verdana" panose="020B0604030504040204" pitchFamily="34" charset="0"/>
              </a:rPr>
            </a:br>
            <a:r>
              <a:rPr lang="et-EE" altLang="et-EE" sz="2000" dirty="0">
                <a:latin typeface="Verdana" panose="020B0604030504040204" pitchFamily="34" charset="0"/>
              </a:rPr>
              <a:t>Veekindel vahtsüdamik on mõlemalt poolt kaetud klaasvõrkriide ja polümeertsementmördiga, et tagada plaadi jäikus ja vastupidavus</a:t>
            </a:r>
          </a:p>
          <a:p>
            <a:pPr lvl="1" eaLnBrk="1" hangingPunct="1"/>
            <a:r>
              <a:rPr lang="et-EE" altLang="et-EE" sz="2000" b="1" dirty="0">
                <a:latin typeface="Verdana" panose="020B0604030504040204" pitchFamily="34" charset="0"/>
              </a:rPr>
              <a:t>Vuugid</a:t>
            </a:r>
            <a:r>
              <a:rPr lang="et-EE" altLang="et-EE" sz="2000" dirty="0">
                <a:latin typeface="Verdana" panose="020B0604030504040204" pitchFamily="34" charset="0"/>
              </a:rPr>
              <a:t>? Muuhulgas ei ole veetihedad ka keraamiliste plaatide vuugid</a:t>
            </a:r>
          </a:p>
          <a:p>
            <a:pPr lvl="1" eaLnBrk="1" hangingPunct="1"/>
            <a:r>
              <a:rPr lang="et-EE" altLang="et-EE" sz="2000" dirty="0">
                <a:latin typeface="Verdana" panose="020B0604030504040204" pitchFamily="34" charset="0"/>
              </a:rPr>
              <a:t>PVC on ühtlasi nii veetõkkeks kui ka viimistluseks</a:t>
            </a:r>
          </a:p>
        </p:txBody>
      </p:sp>
      <p:pic>
        <p:nvPicPr>
          <p:cNvPr id="7783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599" y="3785314"/>
            <a:ext cx="1629311" cy="138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5599" y="5167379"/>
            <a:ext cx="1817776" cy="1014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5536" y="3785809"/>
            <a:ext cx="2983053" cy="1994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6079" y="3785314"/>
            <a:ext cx="3002957" cy="19953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32E302-94A6-4175-8362-8FF026D76562}"/>
              </a:ext>
            </a:extLst>
          </p:cNvPr>
          <p:cNvSpPr/>
          <p:nvPr/>
        </p:nvSpPr>
        <p:spPr>
          <a:xfrm>
            <a:off x="3143672" y="5661248"/>
            <a:ext cx="500889" cy="150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CDC0FAB-5920-416B-AE96-3D77D15386D0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395859" y="4585977"/>
            <a:ext cx="1526307" cy="22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5" tIns="34283" rIns="68565" bIns="34283"/>
          <a:lstStyle>
            <a:lvl1pPr marL="341313" indent="-341313" defTabSz="912813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341313" defTabSz="912813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1413" indent="-22701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598613" indent="-22701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5813" indent="-227013" defTabSz="912813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30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02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74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46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1" eaLnBrk="1" hangingPunct="1">
              <a:buClrTx/>
              <a:buFont typeface="Arial" panose="020B0604020202020204" pitchFamily="34" charset="0"/>
              <a:buNone/>
            </a:pPr>
            <a:r>
              <a:rPr lang="et-EE" altLang="en-US" sz="900" b="1" dirty="0">
                <a:ea typeface="Verdana" panose="020B0604030504040204" pitchFamily="34" charset="0"/>
              </a:rPr>
              <a:t>RT 84-11166</a:t>
            </a:r>
            <a:endParaRPr lang="et-EE" altLang="en-US" sz="900" dirty="0">
              <a:ea typeface="Verdana" panose="020B060403050404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0F32E22-622C-F9D0-438F-83448CBD7A6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05139" y="333375"/>
            <a:ext cx="7483475" cy="863600"/>
          </a:xfrm>
        </p:spPr>
        <p:txBody>
          <a:bodyPr/>
          <a:lstStyle/>
          <a:p>
            <a:pPr algn="ctr" eaLnBrk="1" hangingPunct="1"/>
            <a:r>
              <a:rPr lang="et-EE" altLang="et-EE" sz="2400" b="1" dirty="0">
                <a:latin typeface="Verdana" panose="020B0604030504040204" pitchFamily="34" charset="0"/>
              </a:rPr>
              <a:t>Märja ruumi seinad </a:t>
            </a:r>
            <a:r>
              <a:rPr lang="et-EE" altLang="et-EE" sz="2000" b="0" dirty="0">
                <a:latin typeface="Verdana" panose="020B0604030504040204" pitchFamily="34" charset="0"/>
              </a:rPr>
              <a:t>(kui jääb aega)</a:t>
            </a:r>
            <a:endParaRPr lang="en-GB" altLang="et-EE" sz="2400" b="0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3068960"/>
            <a:ext cx="4556125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207" y="1196975"/>
            <a:ext cx="22479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Rectangle 3"/>
          <p:cNvSpPr>
            <a:spLocks noGrp="1" noChangeArrowheads="1"/>
          </p:cNvSpPr>
          <p:nvPr>
            <p:ph idx="1"/>
          </p:nvPr>
        </p:nvSpPr>
        <p:spPr>
          <a:xfrm>
            <a:off x="1127448" y="1341439"/>
            <a:ext cx="6336704" cy="4247801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t-EE" altLang="et-EE" sz="2000" dirty="0">
                <a:latin typeface="Verdana" panose="020B0604030504040204" pitchFamily="34" charset="0"/>
              </a:rPr>
              <a:t>Märja ruumi seinte ehitamiseks on sobivaim tarind </a:t>
            </a:r>
            <a:r>
              <a:rPr lang="et-EE" altLang="et-EE" sz="2000" b="1" dirty="0">
                <a:latin typeface="Verdana" panose="020B0604030504040204" pitchFamily="34" charset="0"/>
              </a:rPr>
              <a:t>plokk</a:t>
            </a:r>
            <a:r>
              <a:rPr lang="et-EE" altLang="et-EE" sz="2000" dirty="0">
                <a:latin typeface="Verdana" panose="020B0604030504040204" pitchFamily="34" charset="0"/>
              </a:rPr>
              <a:t>müüritis</a:t>
            </a:r>
          </a:p>
          <a:p>
            <a:pPr eaLnBrk="1" hangingPunct="1">
              <a:lnSpc>
                <a:spcPct val="90000"/>
              </a:lnSpc>
            </a:pPr>
            <a:r>
              <a:rPr lang="et-EE" altLang="et-EE" sz="2000" b="1" dirty="0">
                <a:latin typeface="Verdana" panose="020B0604030504040204" pitchFamily="34" charset="0"/>
              </a:rPr>
              <a:t>Plaatsein</a:t>
            </a:r>
            <a:r>
              <a:rPr lang="et-EE" altLang="et-EE" sz="2000" dirty="0">
                <a:latin typeface="Verdana" panose="020B0604030504040204" pitchFamily="34" charset="0"/>
              </a:rPr>
              <a:t>te puhul tuleb see ehitada </a:t>
            </a:r>
            <a:r>
              <a:rPr lang="et-EE" altLang="et-EE" sz="2000" b="1" dirty="0">
                <a:latin typeface="Verdana" panose="020B0604030504040204" pitchFamily="34" charset="0"/>
              </a:rPr>
              <a:t>kivist soklile </a:t>
            </a:r>
            <a:r>
              <a:rPr lang="et-EE" altLang="et-EE" sz="2000" dirty="0">
                <a:latin typeface="Verdana" panose="020B0604030504040204" pitchFamily="34" charset="0"/>
              </a:rPr>
              <a:t>ning plaatidena ei sobi puidu- ega kipsi- (</a:t>
            </a:r>
            <a:r>
              <a:rPr lang="et-EE" altLang="et-EE" sz="1800" dirty="0">
                <a:latin typeface="Verdana" panose="020B0604030504040204" pitchFamily="34" charset="0"/>
              </a:rPr>
              <a:t>ega teised õhksideainel, nt magnesiit</a:t>
            </a:r>
            <a:r>
              <a:rPr lang="et-EE" altLang="et-EE" sz="2000" dirty="0">
                <a:latin typeface="Verdana" panose="020B0604030504040204" pitchFamily="34" charset="0"/>
              </a:rPr>
              <a:t>) põhiseid plaadid</a:t>
            </a:r>
          </a:p>
          <a:p>
            <a:pPr eaLnBrk="1" hangingPunct="1">
              <a:lnSpc>
                <a:spcPct val="90000"/>
              </a:lnSpc>
            </a:pPr>
            <a:r>
              <a:rPr lang="et-EE" altLang="et-EE" sz="2000" dirty="0">
                <a:latin typeface="Verdana" panose="020B0604030504040204" pitchFamily="34" charset="0"/>
              </a:rPr>
              <a:t>Sobilikeks ehitusplaatideks on pind           armeeritud </a:t>
            </a:r>
            <a:r>
              <a:rPr lang="et-EE" altLang="et-EE" sz="2000" b="1" dirty="0">
                <a:latin typeface="Verdana" panose="020B0604030504040204" pitchFamily="34" charset="0"/>
              </a:rPr>
              <a:t>XPS</a:t>
            </a:r>
            <a:r>
              <a:rPr lang="et-EE" altLang="et-EE" sz="2000" dirty="0">
                <a:latin typeface="Verdana" panose="020B0604030504040204" pitchFamily="34" charset="0"/>
              </a:rPr>
              <a:t>, pindarmeeritud              </a:t>
            </a:r>
            <a:r>
              <a:rPr lang="et-EE" altLang="et-EE" sz="2000" b="1" dirty="0">
                <a:latin typeface="Verdana" panose="020B0604030504040204" pitchFamily="34" charset="0"/>
              </a:rPr>
              <a:t>tsementkiud</a:t>
            </a:r>
            <a:r>
              <a:rPr lang="et-EE" altLang="et-EE" sz="2000" dirty="0">
                <a:latin typeface="Verdana" panose="020B0604030504040204" pitchFamily="34" charset="0"/>
              </a:rPr>
              <a:t> plaat, nt Knauf </a:t>
            </a:r>
            <a:r>
              <a:rPr lang="et-EE" altLang="et-EE" sz="2000" b="1" dirty="0">
                <a:latin typeface="Verdana" panose="020B0604030504040204" pitchFamily="34" charset="0"/>
              </a:rPr>
              <a:t>Aquapanel             </a:t>
            </a:r>
            <a:r>
              <a:rPr lang="et-EE" altLang="et-EE" sz="2000" dirty="0">
                <a:latin typeface="Verdana" panose="020B0604030504040204" pitchFamily="34" charset="0"/>
              </a:rPr>
              <a:t>nt Gyproc </a:t>
            </a:r>
            <a:r>
              <a:rPr lang="et-EE" altLang="et-EE" sz="2000" b="1" dirty="0">
                <a:latin typeface="Verdana" panose="020B0604030504040204" pitchFamily="34" charset="0"/>
              </a:rPr>
              <a:t>Aquaroc</a:t>
            </a:r>
            <a:r>
              <a:rPr lang="et-EE" altLang="et-EE" sz="2000" dirty="0">
                <a:latin typeface="Verdana" panose="020B0604030504040204" pitchFamily="34" charset="0"/>
              </a:rPr>
              <a:t> </a:t>
            </a:r>
            <a:endParaRPr lang="et-EE" altLang="et-EE" sz="18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t-EE" altLang="et-EE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t-EE" altLang="et-EE" sz="2400" dirty="0">
              <a:latin typeface="Verdana" panose="020B0604030504040204" pitchFamily="34" charset="0"/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 bwMode="auto">
          <a:xfrm>
            <a:off x="8878093" y="1138675"/>
            <a:ext cx="2549525" cy="10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t-EE" sz="1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Mitu läbiviiku on veetõkkest?</a:t>
            </a:r>
          </a:p>
          <a:p>
            <a:pPr marL="214313" indent="-214313">
              <a:defRPr/>
            </a:pPr>
            <a:endParaRPr lang="et-EE" sz="1050" kern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0215BE3-F2DB-8F50-469B-A2AB2BEBD20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05139" y="333375"/>
            <a:ext cx="7483475" cy="863600"/>
          </a:xfrm>
        </p:spPr>
        <p:txBody>
          <a:bodyPr/>
          <a:lstStyle/>
          <a:p>
            <a:pPr algn="ctr" eaLnBrk="1" hangingPunct="1"/>
            <a:r>
              <a:rPr lang="et-EE" altLang="et-EE" sz="2400" b="1" dirty="0">
                <a:latin typeface="Verdana" panose="020B0604030504040204" pitchFamily="34" charset="0"/>
              </a:rPr>
              <a:t>Märja ruumi seinad </a:t>
            </a:r>
            <a:r>
              <a:rPr lang="et-EE" altLang="et-EE" sz="2000" b="0" dirty="0">
                <a:latin typeface="Verdana" panose="020B0604030504040204" pitchFamily="34" charset="0"/>
              </a:rPr>
              <a:t>(kui jääb aega)</a:t>
            </a:r>
            <a:endParaRPr lang="en-GB" altLang="et-EE" sz="2400" b="0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1847528" y="1340768"/>
            <a:ext cx="9734872" cy="437424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t-EE" altLang="et-EE" sz="2000" b="1" dirty="0">
                <a:latin typeface="Verdana" panose="020B0604030504040204" pitchFamily="34" charset="0"/>
              </a:rPr>
              <a:t>Eelistatavaim</a:t>
            </a:r>
            <a:r>
              <a:rPr lang="et-EE" altLang="et-EE" sz="2000" dirty="0">
                <a:latin typeface="Verdana" panose="020B0604030504040204" pitchFamily="34" charset="0"/>
              </a:rPr>
              <a:t> lahendus </a:t>
            </a:r>
            <a:r>
              <a:rPr lang="et-EE" altLang="et-EE" sz="2000" b="1" dirty="0">
                <a:latin typeface="Verdana" panose="020B0604030504040204" pitchFamily="34" charset="0"/>
              </a:rPr>
              <a:t>betoonpõrand;</a:t>
            </a:r>
          </a:p>
          <a:p>
            <a:pPr eaLnBrk="1" hangingPunct="1">
              <a:lnSpc>
                <a:spcPct val="90000"/>
              </a:lnSpc>
            </a:pPr>
            <a:r>
              <a:rPr lang="et-EE" altLang="et-EE" sz="2000" dirty="0">
                <a:latin typeface="Verdana" panose="020B0604030504040204" pitchFamily="34" charset="0"/>
              </a:rPr>
              <a:t>Tulenevalt põrandatarindi erinevast paksusest võib olla vajadus teha märgade ruumide aluspõrand teistest ruumidest ~50 mm madalamale;</a:t>
            </a:r>
          </a:p>
          <a:p>
            <a:pPr eaLnBrk="1" hangingPunct="1"/>
            <a:r>
              <a:rPr lang="et-EE" altLang="et-EE" sz="2000" dirty="0">
                <a:latin typeface="Verdana" panose="020B0604030504040204" pitchFamily="34" charset="0"/>
              </a:rPr>
              <a:t>Trapi asukoht suurima veekoormusega alal, suurte ruumide korral pigem ruumi keskel </a:t>
            </a:r>
            <a:r>
              <a:rPr lang="et-EE" altLang="et-EE" sz="1800" dirty="0">
                <a:latin typeface="Verdana" panose="020B0604030504040204" pitchFamily="34" charset="0"/>
              </a:rPr>
              <a:t>(kalded, s.h arvestades ka vahelae läbipaindeid)</a:t>
            </a:r>
          </a:p>
          <a:p>
            <a:pPr eaLnBrk="1" hangingPunct="1"/>
            <a:r>
              <a:rPr lang="et-EE" altLang="et-EE" sz="2000" dirty="0">
                <a:latin typeface="Verdana" panose="020B0604030504040204" pitchFamily="34" charset="0"/>
              </a:rPr>
              <a:t>Kohttrapp või renntrapp? Igal juhul „nõrguv“ ehk </a:t>
            </a:r>
            <a:r>
              <a:rPr lang="et-EE" altLang="et-EE" sz="1800" dirty="0">
                <a:latin typeface="Verdana" panose="020B0604030504040204" pitchFamily="34" charset="0"/>
              </a:rPr>
              <a:t>hüdroisolatsioon                          peab minema trappi sisse</a:t>
            </a:r>
          </a:p>
          <a:p>
            <a:pPr eaLnBrk="1" hangingPunct="1">
              <a:lnSpc>
                <a:spcPct val="90000"/>
              </a:lnSpc>
            </a:pPr>
            <a:endParaRPr lang="et-EE" altLang="et-EE" dirty="0"/>
          </a:p>
          <a:p>
            <a:pPr eaLnBrk="1" hangingPunct="1">
              <a:lnSpc>
                <a:spcPct val="90000"/>
              </a:lnSpc>
            </a:pPr>
            <a:endParaRPr lang="et-EE" altLang="et-EE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048751" y="6189663"/>
            <a:ext cx="777875" cy="342900"/>
          </a:xfrm>
          <a:prstGeom prst="rect">
            <a:avLst/>
          </a:prstGeom>
        </p:spPr>
        <p:txBody>
          <a:bodyPr/>
          <a:lstStyle>
            <a:lvl1pPr defTabSz="891859">
              <a:defRPr sz="1796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635297" indent="-244345" defTabSz="891859">
              <a:defRPr sz="1796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977379" indent="-195476" defTabSz="891859">
              <a:defRPr sz="1796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368331" indent="-195476" defTabSz="891859">
              <a:defRPr sz="1796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759283" indent="-195476" defTabSz="891859">
              <a:defRPr sz="1796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150234" indent="-195476" algn="ctr" defTabSz="891859" eaLnBrk="0" fontAlgn="base" hangingPunct="0">
              <a:spcBef>
                <a:spcPct val="0"/>
              </a:spcBef>
              <a:spcAft>
                <a:spcPct val="0"/>
              </a:spcAft>
              <a:defRPr sz="1796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541186" indent="-195476" algn="ctr" defTabSz="891859" eaLnBrk="0" fontAlgn="base" hangingPunct="0">
              <a:spcBef>
                <a:spcPct val="0"/>
              </a:spcBef>
              <a:spcAft>
                <a:spcPct val="0"/>
              </a:spcAft>
              <a:defRPr sz="1796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2932138" indent="-195476" algn="ctr" defTabSz="891859" eaLnBrk="0" fontAlgn="base" hangingPunct="0">
              <a:spcBef>
                <a:spcPct val="0"/>
              </a:spcBef>
              <a:spcAft>
                <a:spcPct val="0"/>
              </a:spcAft>
              <a:defRPr sz="1796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323090" indent="-195476" algn="ctr" defTabSz="891859" eaLnBrk="0" fontAlgn="base" hangingPunct="0">
              <a:spcBef>
                <a:spcPct val="0"/>
              </a:spcBef>
              <a:spcAft>
                <a:spcPct val="0"/>
              </a:spcAft>
              <a:defRPr sz="1796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fld id="{F2490F04-3B0B-49F3-A99A-48EE9CD9639E}" type="slidenum">
              <a:rPr lang="en-US" altLang="et-EE" sz="1368">
                <a:cs typeface="Arial" charset="0"/>
              </a:rPr>
              <a:pPr>
                <a:defRPr/>
              </a:pPr>
              <a:t>55</a:t>
            </a:fld>
            <a:endParaRPr lang="en-US" altLang="et-EE" sz="1368">
              <a:cs typeface="Arial" charset="0"/>
            </a:endParaRPr>
          </a:p>
        </p:txBody>
      </p:sp>
      <p:pic>
        <p:nvPicPr>
          <p:cNvPr id="8192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4538663"/>
            <a:ext cx="492125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4754563"/>
            <a:ext cx="165735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677" y="3393675"/>
            <a:ext cx="2025349" cy="113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 txBox="1">
            <a:spLocks/>
          </p:cNvSpPr>
          <p:nvPr/>
        </p:nvSpPr>
        <p:spPr bwMode="auto">
          <a:xfrm rot="16200000">
            <a:off x="9424408" y="3608119"/>
            <a:ext cx="1071563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t-EE" sz="1200" kern="0" dirty="0"/>
              <a:t>www.aco.ee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852A22C-65EB-2711-7C17-8F556AFFA95E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3157539" y="485775"/>
            <a:ext cx="7483475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et-EE" altLang="et-EE" sz="2400" dirty="0">
                <a:latin typeface="Verdana" panose="020B0604030504040204" pitchFamily="34" charset="0"/>
              </a:rPr>
              <a:t>Märja ruumi põrand </a:t>
            </a:r>
            <a:r>
              <a:rPr lang="et-EE" altLang="et-EE" sz="2000" b="0" dirty="0">
                <a:latin typeface="Verdana" panose="020B0604030504040204" pitchFamily="34" charset="0"/>
              </a:rPr>
              <a:t>(kui jääb aega)</a:t>
            </a:r>
            <a:endParaRPr lang="en-GB" altLang="et-EE" sz="2400" b="0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6E6002B-CE30-33DD-E7F4-6AFDFF6D4A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00376" y="333375"/>
            <a:ext cx="7559675" cy="863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t-EE" altLang="et-EE" sz="2800" dirty="0"/>
              <a:t>Kuidas soojustust õigesti paigaldada </a:t>
            </a:r>
            <a:r>
              <a:rPr lang="et-EE" altLang="et-EE" b="0" dirty="0"/>
              <a:t>(kui jääb aega)</a:t>
            </a:r>
            <a:endParaRPr lang="et-EE" altLang="et-EE" sz="2800" b="0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7C7AB7F-7BEC-AA63-211B-C7BB5A8D6DA5}"/>
              </a:ext>
            </a:extLst>
          </p:cNvPr>
          <p:cNvSpPr>
            <a:spLocks/>
          </p:cNvSpPr>
          <p:nvPr/>
        </p:nvSpPr>
        <p:spPr bwMode="auto">
          <a:xfrm>
            <a:off x="2231967" y="1341439"/>
            <a:ext cx="8724208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457200" eaLnBrk="0" hangingPunct="0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t-EE" sz="2000" dirty="0"/>
              <a:t>Soojustuse paigaldamise nõuded tulenevad:</a:t>
            </a:r>
          </a:p>
          <a:p>
            <a:pPr lvl="1" eaLnBrk="1" hangingPunct="1">
              <a:defRPr/>
            </a:pPr>
            <a:r>
              <a:rPr lang="et-EE" sz="1800" dirty="0"/>
              <a:t>Tootja paigaldusjuhis</a:t>
            </a:r>
          </a:p>
          <a:p>
            <a:pPr lvl="1" eaLnBrk="1" hangingPunct="1">
              <a:defRPr/>
            </a:pPr>
            <a:r>
              <a:rPr lang="et-EE" sz="1800" dirty="0"/>
              <a:t>Standardid, nt EVS 908-1; EVS-EN ISO 6946</a:t>
            </a:r>
          </a:p>
          <a:p>
            <a:pPr lvl="1" eaLnBrk="1" hangingPunct="1">
              <a:defRPr/>
            </a:pPr>
            <a:r>
              <a:rPr lang="et-EE" sz="1800" dirty="0"/>
              <a:t>Süsteeminõuded, nt ETAG 004 -&gt; EAD (nt 0400683-00-0404)</a:t>
            </a:r>
          </a:p>
          <a:p>
            <a:pPr lvl="1" eaLnBrk="1" hangingPunct="1">
              <a:defRPr/>
            </a:pPr>
            <a:r>
              <a:rPr lang="et-EE" sz="1800" dirty="0"/>
              <a:t>Ehitusteabe juhendkaarid, nt 0404-0449 ET-2 (õhekrohviga fassaadisoojustuse liitsüsteemid)</a:t>
            </a:r>
          </a:p>
          <a:p>
            <a:pPr lvl="1" eaLnBrk="1" hangingPunct="1">
              <a:defRPr/>
            </a:pPr>
            <a:r>
              <a:rPr lang="et-EE" sz="1800" dirty="0"/>
              <a:t>Ehitamise üldised kvaliteedinõuded (RYL)</a:t>
            </a:r>
          </a:p>
          <a:p>
            <a:pPr lvl="1" eaLnBrk="1" hangingPunct="1">
              <a:defRPr/>
            </a:pPr>
            <a:r>
              <a:rPr lang="et-EE" sz="1800" dirty="0"/>
              <a:t>Ehitamise hea tava</a:t>
            </a:r>
          </a:p>
          <a:p>
            <a:pPr lvl="1" eaLnBrk="1" hangingPunct="1">
              <a:defRPr/>
            </a:pPr>
            <a:endParaRPr lang="et-EE" sz="1800" dirty="0"/>
          </a:p>
          <a:p>
            <a:pPr lvl="1" eaLnBrk="1" hangingPunct="1">
              <a:defRPr/>
            </a:pPr>
            <a:r>
              <a:rPr lang="et-EE" sz="1800" dirty="0"/>
              <a:t>PS! Lisaks nõuetele soojustuse paigaldamisele on liimitava soojustuse puhul olulised nõuded aluspinnale, nt puhas, kuiv (võib olla vajalik niisutamine), temperatuur, tugevus, tasapindsus jne </a:t>
            </a:r>
          </a:p>
          <a:p>
            <a:pPr marL="457200" lvl="1" indent="0" eaLnBrk="1" hangingPunct="1">
              <a:buNone/>
              <a:defRPr/>
            </a:pPr>
            <a:endParaRPr lang="et-EE" sz="1800" dirty="0"/>
          </a:p>
          <a:p>
            <a:pPr marL="457200" lvl="1" indent="0" eaLnBrk="1" hangingPunct="1">
              <a:buNone/>
              <a:defRPr/>
            </a:pPr>
            <a:endParaRPr lang="et-EE" sz="1800" dirty="0"/>
          </a:p>
          <a:p>
            <a:pPr marL="457200" lvl="1" indent="0" eaLnBrk="1" hangingPunct="1">
              <a:buNone/>
              <a:defRPr/>
            </a:pPr>
            <a:endParaRPr lang="et-EE" sz="1800" dirty="0"/>
          </a:p>
          <a:p>
            <a:pPr marL="457200" lvl="1" indent="0" eaLnBrk="1" hangingPunct="1">
              <a:buNone/>
              <a:defRPr/>
            </a:pPr>
            <a:endParaRPr lang="et-EE" sz="1800" dirty="0"/>
          </a:p>
          <a:p>
            <a:pPr marL="457200" lvl="1" indent="0" eaLnBrk="1" hangingPunct="1">
              <a:buNone/>
              <a:defRPr/>
            </a:pPr>
            <a:endParaRPr lang="et-EE" sz="1800" dirty="0"/>
          </a:p>
          <a:p>
            <a:pPr marL="457200" lvl="1" indent="0" eaLnBrk="1" hangingPunct="1">
              <a:buNone/>
              <a:defRPr/>
            </a:pPr>
            <a:endParaRPr lang="et-EE" sz="1800" dirty="0"/>
          </a:p>
        </p:txBody>
      </p:sp>
    </p:spTree>
    <p:extLst>
      <p:ext uri="{BB962C8B-B14F-4D97-AF65-F5344CB8AC3E}">
        <p14:creationId xmlns:p14="http://schemas.microsoft.com/office/powerpoint/2010/main" val="16344510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45B4FA83-A4C8-6BF8-D89B-A23F0C5319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10867" y="319009"/>
            <a:ext cx="7559675" cy="863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t-EE" altLang="et-EE" sz="2800" dirty="0"/>
              <a:t>Mineraalvilla paigaldamine </a:t>
            </a:r>
            <a:r>
              <a:rPr lang="et-EE" altLang="et-EE" sz="2800" b="0" dirty="0"/>
              <a:t>(kui jääb aega)</a:t>
            </a:r>
            <a:endParaRPr lang="et-EE" altLang="et-EE" sz="2800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67AF037-C939-587D-F72B-2BEA641B5272}"/>
              </a:ext>
            </a:extLst>
          </p:cNvPr>
          <p:cNvSpPr>
            <a:spLocks/>
          </p:cNvSpPr>
          <p:nvPr/>
        </p:nvSpPr>
        <p:spPr bwMode="auto">
          <a:xfrm>
            <a:off x="4434321" y="1289665"/>
            <a:ext cx="74168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457200" eaLnBrk="0" hangingPunct="0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t-EE" sz="2000" dirty="0"/>
              <a:t>Vill peab täitma kogu talle ettenähtud ruumi</a:t>
            </a:r>
          </a:p>
          <a:p>
            <a:pPr lvl="1" eaLnBrk="1" hangingPunct="1">
              <a:defRPr/>
            </a:pPr>
            <a:r>
              <a:rPr lang="et-EE" sz="1800" dirty="0"/>
              <a:t>Plaadi standardlaius 560/565 mm on sobilik tugevussorteeritud, kuivast höövelpuidust karkassi sammu 600 mm korral (postide vahe on 555 mm). </a:t>
            </a:r>
            <a:r>
              <a:rPr lang="et-EE" sz="1800" dirty="0">
                <a:solidFill>
                  <a:schemeClr val="bg1">
                    <a:lumMod val="50000"/>
                  </a:schemeClr>
                </a:solidFill>
              </a:rPr>
              <a:t>Tegelik postide keskmine samm kasutamiseks energiaarvutuses on mõnevõrra väiksem</a:t>
            </a:r>
          </a:p>
          <a:p>
            <a:pPr lvl="1" eaLnBrk="1" hangingPunct="1">
              <a:defRPr/>
            </a:pPr>
            <a:r>
              <a:rPr lang="et-EE" sz="1600" dirty="0"/>
              <a:t>Plaadid paigaldatakse vähemalt kahes kihis, vuugid nihkes</a:t>
            </a:r>
          </a:p>
          <a:p>
            <a:pPr lvl="1" eaLnBrk="1" hangingPunct="1">
              <a:defRPr/>
            </a:pPr>
            <a:endParaRPr lang="et-EE" sz="1800" dirty="0"/>
          </a:p>
          <a:p>
            <a:pPr eaLnBrk="1" hangingPunct="1">
              <a:defRPr/>
            </a:pPr>
            <a:r>
              <a:rPr lang="et-EE" sz="1800" dirty="0"/>
              <a:t>Suure õhuerijuhtivusega </a:t>
            </a:r>
          </a:p>
          <a:p>
            <a:pPr marL="0" indent="0" eaLnBrk="1" hangingPunct="1">
              <a:buNone/>
              <a:defRPr/>
            </a:pPr>
            <a:r>
              <a:rPr lang="et-EE" sz="1800" dirty="0"/>
              <a:t>materjalid nagu pehme </a:t>
            </a:r>
          </a:p>
          <a:p>
            <a:pPr marL="0" indent="0" eaLnBrk="1" hangingPunct="1">
              <a:buNone/>
              <a:defRPr/>
            </a:pPr>
            <a:r>
              <a:rPr lang="et-EE" sz="1800" dirty="0"/>
              <a:t>mineraalvill peavad olema </a:t>
            </a:r>
          </a:p>
          <a:p>
            <a:pPr marL="0" indent="0" eaLnBrk="1" hangingPunct="1">
              <a:buNone/>
              <a:defRPr/>
            </a:pPr>
            <a:r>
              <a:rPr lang="et-EE" sz="1800" dirty="0"/>
              <a:t>sisekeskkonna poolt kaetud </a:t>
            </a:r>
          </a:p>
          <a:p>
            <a:pPr marL="0" indent="0" eaLnBrk="1" hangingPunct="1">
              <a:buNone/>
              <a:defRPr/>
            </a:pPr>
            <a:r>
              <a:rPr lang="et-EE" sz="1800" dirty="0"/>
              <a:t>õhu-(ja auru)tõkke ning </a:t>
            </a:r>
          </a:p>
          <a:p>
            <a:pPr marL="0" indent="0" eaLnBrk="1" hangingPunct="1">
              <a:buNone/>
              <a:defRPr/>
            </a:pPr>
            <a:r>
              <a:rPr lang="et-EE" sz="1800" dirty="0"/>
              <a:t>väljapoolt tuuletõkkega</a:t>
            </a:r>
          </a:p>
          <a:p>
            <a:pPr eaLnBrk="1" hangingPunct="1">
              <a:defRPr/>
            </a:pPr>
            <a:r>
              <a:rPr lang="et-EE" sz="1800" dirty="0"/>
              <a:t>	Minimaalne villa tihedus?</a:t>
            </a:r>
          </a:p>
          <a:p>
            <a:pPr marL="457200" lvl="1" indent="0" eaLnBrk="1" hangingPunct="1">
              <a:buNone/>
              <a:defRPr/>
            </a:pPr>
            <a:endParaRPr lang="et-EE" sz="1800" dirty="0"/>
          </a:p>
          <a:p>
            <a:pPr marL="457200" lvl="1" indent="0" eaLnBrk="1" hangingPunct="1">
              <a:buNone/>
              <a:defRPr/>
            </a:pPr>
            <a:endParaRPr lang="et-EE" sz="1800" dirty="0"/>
          </a:p>
          <a:p>
            <a:pPr marL="457200" lvl="1" indent="0" eaLnBrk="1" hangingPunct="1">
              <a:buNone/>
              <a:defRPr/>
            </a:pPr>
            <a:endParaRPr lang="et-EE" sz="1800" dirty="0"/>
          </a:p>
          <a:p>
            <a:pPr marL="457200" lvl="1" indent="0" eaLnBrk="1" hangingPunct="1">
              <a:buNone/>
              <a:defRPr/>
            </a:pPr>
            <a:endParaRPr lang="et-EE" sz="1800" dirty="0"/>
          </a:p>
          <a:p>
            <a:pPr marL="457200" lvl="1" indent="0" eaLnBrk="1" hangingPunct="1">
              <a:buNone/>
              <a:defRPr/>
            </a:pPr>
            <a:endParaRPr lang="et-EE" sz="1800" dirty="0"/>
          </a:p>
          <a:p>
            <a:pPr marL="457200" lvl="1" indent="0" eaLnBrk="1" hangingPunct="1">
              <a:buNone/>
              <a:defRPr/>
            </a:pPr>
            <a:endParaRPr lang="et-EE" sz="1800" dirty="0"/>
          </a:p>
        </p:txBody>
      </p:sp>
      <p:pic>
        <p:nvPicPr>
          <p:cNvPr id="26628" name="Picture 2">
            <a:extLst>
              <a:ext uri="{FF2B5EF4-FFF2-40B4-BE49-F238E27FC236}">
                <a16:creationId xmlns:a16="http://schemas.microsoft.com/office/drawing/2014/main" id="{560C33E5-00AD-1192-7B4A-B75AFE6A1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501" y="3499465"/>
            <a:ext cx="345757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7FAABB3-C421-6229-A4FA-761AB2048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6" y="1168879"/>
            <a:ext cx="3825553" cy="226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AFCC6AF-0441-5143-EE2E-0DADB28D77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93" y="3429001"/>
            <a:ext cx="3821539" cy="222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D079F806-DCB2-355F-9E69-533A4CD9F713}"/>
              </a:ext>
            </a:extLst>
          </p:cNvPr>
          <p:cNvSpPr>
            <a:spLocks/>
          </p:cNvSpPr>
          <p:nvPr/>
        </p:nvSpPr>
        <p:spPr bwMode="auto">
          <a:xfrm rot="16200000">
            <a:off x="-1009442" y="3288013"/>
            <a:ext cx="2760092" cy="28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457200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defTabSz="45720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1" eaLnBrk="1" hangingPunct="1">
              <a:buFont typeface="Symbol" panose="05050102010706020507" pitchFamily="18" charset="2"/>
              <a:buNone/>
            </a:pPr>
            <a:r>
              <a:rPr lang="et-EE" altLang="en-US" sz="1400" dirty="0"/>
              <a:t>EVS 908-1:2016</a:t>
            </a:r>
          </a:p>
          <a:p>
            <a:pPr lvl="1" eaLnBrk="1" hangingPunct="1">
              <a:buFont typeface="Symbol" panose="05050102010706020507" pitchFamily="18" charset="2"/>
              <a:buNone/>
            </a:pPr>
            <a:endParaRPr lang="et-EE" altLang="en-US" sz="1800" dirty="0"/>
          </a:p>
          <a:p>
            <a:pPr lvl="1" eaLnBrk="1" hangingPunct="1">
              <a:buFont typeface="Symbol" panose="05050102010706020507" pitchFamily="18" charset="2"/>
              <a:buNone/>
            </a:pPr>
            <a:endParaRPr lang="et-EE" altLang="en-US" sz="1800" dirty="0"/>
          </a:p>
          <a:p>
            <a:pPr lvl="1" eaLnBrk="1" hangingPunct="1">
              <a:buFont typeface="Symbol" panose="05050102010706020507" pitchFamily="18" charset="2"/>
              <a:buNone/>
            </a:pPr>
            <a:endParaRPr lang="et-EE" altLang="en-US" sz="1800" dirty="0"/>
          </a:p>
          <a:p>
            <a:pPr lvl="1" eaLnBrk="1" hangingPunct="1">
              <a:buFont typeface="Symbol" panose="05050102010706020507" pitchFamily="18" charset="2"/>
              <a:buNone/>
            </a:pPr>
            <a:endParaRPr lang="et-EE" altLang="en-US" sz="1800" dirty="0"/>
          </a:p>
          <a:p>
            <a:pPr lvl="1" eaLnBrk="1" hangingPunct="1">
              <a:buFont typeface="Symbol" panose="05050102010706020507" pitchFamily="18" charset="2"/>
              <a:buNone/>
            </a:pPr>
            <a:endParaRPr lang="et-EE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0715593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F39705AE-C263-62D4-EFC2-2954067124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00376" y="333375"/>
            <a:ext cx="7559675" cy="863600"/>
          </a:xfrm>
        </p:spPr>
        <p:txBody>
          <a:bodyPr/>
          <a:lstStyle/>
          <a:p>
            <a:pPr algn="ctr" eaLnBrk="1" hangingPunct="1"/>
            <a:r>
              <a:rPr lang="et-EE" altLang="et-EE" sz="2400" dirty="0"/>
              <a:t>Näiteid sõlmedest </a:t>
            </a:r>
            <a:r>
              <a:rPr lang="et-EE" altLang="et-EE" sz="2400" b="0" dirty="0"/>
              <a:t>(kui jääb aega)</a:t>
            </a:r>
            <a:endParaRPr lang="et-EE" altLang="et-EE" sz="2400" dirty="0"/>
          </a:p>
        </p:txBody>
      </p:sp>
      <p:sp>
        <p:nvSpPr>
          <p:cNvPr id="27653" name="Rectangle 3">
            <a:extLst>
              <a:ext uri="{FF2B5EF4-FFF2-40B4-BE49-F238E27FC236}">
                <a16:creationId xmlns:a16="http://schemas.microsoft.com/office/drawing/2014/main" id="{086B411F-7EBE-797D-7C84-A1E5BFA278B1}"/>
              </a:ext>
            </a:extLst>
          </p:cNvPr>
          <p:cNvSpPr>
            <a:spLocks/>
          </p:cNvSpPr>
          <p:nvPr/>
        </p:nvSpPr>
        <p:spPr bwMode="auto">
          <a:xfrm rot="16200000">
            <a:off x="2496345" y="3140870"/>
            <a:ext cx="35274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457200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defTabSz="45720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1" eaLnBrk="1" hangingPunct="1">
              <a:buFont typeface="Symbol" panose="05050102010706020507" pitchFamily="18" charset="2"/>
              <a:buNone/>
            </a:pPr>
            <a:r>
              <a:rPr lang="et-EE" altLang="en-US" sz="1400"/>
              <a:t>EVS 908-1:2016</a:t>
            </a:r>
          </a:p>
          <a:p>
            <a:pPr lvl="1" eaLnBrk="1" hangingPunct="1">
              <a:buFont typeface="Symbol" panose="05050102010706020507" pitchFamily="18" charset="2"/>
              <a:buNone/>
            </a:pPr>
            <a:endParaRPr lang="et-EE" altLang="en-US" sz="1800"/>
          </a:p>
          <a:p>
            <a:pPr lvl="1" eaLnBrk="1" hangingPunct="1">
              <a:buFont typeface="Symbol" panose="05050102010706020507" pitchFamily="18" charset="2"/>
              <a:buNone/>
            </a:pPr>
            <a:endParaRPr lang="et-EE" altLang="en-US" sz="1800"/>
          </a:p>
          <a:p>
            <a:pPr lvl="1" eaLnBrk="1" hangingPunct="1">
              <a:buFont typeface="Symbol" panose="05050102010706020507" pitchFamily="18" charset="2"/>
              <a:buNone/>
            </a:pPr>
            <a:endParaRPr lang="et-EE" altLang="en-US" sz="1800"/>
          </a:p>
          <a:p>
            <a:pPr lvl="1" eaLnBrk="1" hangingPunct="1">
              <a:buFont typeface="Symbol" panose="05050102010706020507" pitchFamily="18" charset="2"/>
              <a:buNone/>
            </a:pPr>
            <a:endParaRPr lang="et-EE" altLang="en-US" sz="1800"/>
          </a:p>
          <a:p>
            <a:pPr lvl="1" eaLnBrk="1" hangingPunct="1">
              <a:buFont typeface="Symbol" panose="05050102010706020507" pitchFamily="18" charset="2"/>
              <a:buNone/>
            </a:pPr>
            <a:endParaRPr lang="et-EE" alt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FD4E06-A26F-654F-D90A-D7DB7ECC9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930" y="1502319"/>
            <a:ext cx="7994073" cy="3730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557A1B-7516-56EC-3EBF-F2F1C4FE3C17}"/>
              </a:ext>
            </a:extLst>
          </p:cNvPr>
          <p:cNvSpPr txBox="1"/>
          <p:nvPr/>
        </p:nvSpPr>
        <p:spPr>
          <a:xfrm>
            <a:off x="2943743" y="5537895"/>
            <a:ext cx="7837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dirty="0">
                <a:hlinkClick r:id="rId3"/>
              </a:rPr>
              <a:t>https://kredex.ee/et/uudised/kredexi-toetusel-valminud-maaelamute-uuring</a:t>
            </a:r>
            <a:r>
              <a:rPr lang="et-E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6244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 idx="4294967295"/>
          </p:nvPr>
        </p:nvSpPr>
        <p:spPr>
          <a:xfrm>
            <a:off x="3000375" y="333375"/>
            <a:ext cx="7056438" cy="863600"/>
          </a:xfrm>
        </p:spPr>
        <p:txBody>
          <a:bodyPr/>
          <a:lstStyle/>
          <a:p>
            <a:pPr algn="ctr" eaLnBrk="1" hangingPunct="1"/>
            <a:r>
              <a:rPr lang="et-EE" altLang="et-EE" sz="2400" b="1" dirty="0">
                <a:latin typeface="Verdana" panose="020B0604030504040204" pitchFamily="34" charset="0"/>
                <a:ea typeface="Verdana" panose="020B0604030504040204" pitchFamily="34" charset="0"/>
              </a:rPr>
              <a:t>Tarindile esitatavad nõuded</a:t>
            </a:r>
          </a:p>
        </p:txBody>
      </p:sp>
      <p:sp>
        <p:nvSpPr>
          <p:cNvPr id="20483" name="Rectangle 3"/>
          <p:cNvSpPr>
            <a:spLocks noGrp="1"/>
          </p:cNvSpPr>
          <p:nvPr>
            <p:ph type="body" idx="4294967295"/>
          </p:nvPr>
        </p:nvSpPr>
        <p:spPr>
          <a:xfrm>
            <a:off x="5159896" y="1306711"/>
            <a:ext cx="6264696" cy="5022850"/>
          </a:xfrm>
        </p:spPr>
        <p:txBody>
          <a:bodyPr>
            <a:normAutofit/>
          </a:bodyPr>
          <a:lstStyle/>
          <a:p>
            <a:pPr marL="381000" lvl="1" indent="-381000">
              <a:buFont typeface="Arial" panose="020B0604020202020204" pitchFamily="34" charset="0"/>
              <a:buChar char="•"/>
              <a:defRPr/>
            </a:pPr>
            <a:r>
              <a:rPr 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Tarindile esitatavad nõuded?</a:t>
            </a: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r>
              <a:rPr 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Defineerida, milline kiht millist </a:t>
            </a:r>
            <a:r>
              <a:rPr lang="et-E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nõudet</a:t>
            </a:r>
            <a:r>
              <a:rPr 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 täidab, </a:t>
            </a: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nt </a:t>
            </a:r>
            <a:r>
              <a:rPr lang="et-E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õhupidavus</a:t>
            </a: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 poorbetoon- vs </a:t>
            </a:r>
            <a:r>
              <a:rPr lang="et-E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keramsiitbetoon</a:t>
            </a: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 müüritisel</a:t>
            </a:r>
            <a:endParaRPr lang="et-E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r>
              <a:rPr 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Ehitisele/tarindile esitatavad nõuded tulenevad Ehitusseadustik §11, lg. (2) </a:t>
            </a: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fi-FI" sz="1600" dirty="0">
                <a:latin typeface="Verdana" panose="020B0604030504040204" pitchFamily="34" charset="0"/>
                <a:ea typeface="Verdana" panose="020B0604030504040204" pitchFamily="34" charset="0"/>
              </a:rPr>
              <a:t>Euroopa Parlamendi ja nõukogu määruse (EL) nr 305/2011</a:t>
            </a:r>
            <a:endParaRPr lang="et-E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81050" lvl="1" indent="-381000">
              <a:defRPr/>
            </a:pPr>
            <a:endParaRPr lang="en-GB" alt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1000" lvl="1" indent="-381000">
              <a:buFont typeface="Arial" panose="020B0604020202020204" pitchFamily="34" charset="0"/>
              <a:buChar char="•"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0">
              <a:buNone/>
              <a:defRPr/>
            </a:pPr>
            <a:endParaRPr 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81050" lvl="1" indent="-381000">
              <a:defRPr/>
            </a:pPr>
            <a:endParaRPr lang="en-GB" altLang="et-E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FDFB60-91AF-49CF-AD43-82012D39E3A6}"/>
              </a:ext>
            </a:extLst>
          </p:cNvPr>
          <p:cNvSpPr/>
          <p:nvPr/>
        </p:nvSpPr>
        <p:spPr>
          <a:xfrm>
            <a:off x="963575" y="1916832"/>
            <a:ext cx="40170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600" b="1" dirty="0">
                <a:latin typeface="Verdana" panose="020B0604030504040204" pitchFamily="34" charset="0"/>
                <a:ea typeface="Verdana" panose="020B0604030504040204" pitchFamily="34" charset="0"/>
              </a:rPr>
              <a:t>Piirdetarindile esitatavad nõuded </a:t>
            </a: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https://nouded.rkas.ee/uldehitus</a:t>
            </a: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t-E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pt</a:t>
            </a: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. 2.3: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ennetama piirde märgumisest tulenevaid kahjustusi;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rakendama meetmeid piirete kuivamise parandamiseks;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vältima liigniiskuse mõjul materjalide lagunemist;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vältima mikrobioloogilist kasvu (hallitus, bakterid, vetikad) ja veeauru kondenseerumist nii piirete pinnal kui nende sees;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tagama nõutava sooja-, heli- ja </a:t>
            </a:r>
            <a:r>
              <a:rPr lang="et-E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õhupidavuse</a:t>
            </a:r>
            <a:endParaRPr lang="et-EE" sz="16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C674B35D-A1CD-4057-BFF4-6FCC6805E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3" t="30452" r="15443" b="33348"/>
          <a:stretch>
            <a:fillRect/>
          </a:stretch>
        </p:blipFill>
        <p:spPr bwMode="auto">
          <a:xfrm>
            <a:off x="9875763" y="2517725"/>
            <a:ext cx="1317625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FE51C7AE-106A-4107-8B9C-3D953D677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56"/>
          <a:stretch>
            <a:fillRect/>
          </a:stretch>
        </p:blipFill>
        <p:spPr bwMode="auto">
          <a:xfrm>
            <a:off x="4376663" y="2446288"/>
            <a:ext cx="2506663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46CF07B-3514-46A3-8C51-6A71B910F4F4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6348338" y="3421013"/>
            <a:ext cx="1069975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t-EE" sz="1050" kern="0" dirty="0"/>
              <a:t>*T.Kalamees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31C54107-28E1-4C84-9A60-5FF4B4BC9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0"/>
          <a:stretch>
            <a:fillRect/>
          </a:stretch>
        </p:blipFill>
        <p:spPr bwMode="auto">
          <a:xfrm>
            <a:off x="6888088" y="2420888"/>
            <a:ext cx="225107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ksti kohatäide 1">
            <a:extLst>
              <a:ext uri="{FF2B5EF4-FFF2-40B4-BE49-F238E27FC236}">
                <a16:creationId xmlns:a16="http://schemas.microsoft.com/office/drawing/2014/main" id="{E88E0028-4A83-447D-8E36-8532FA0E5324}"/>
              </a:ext>
            </a:extLst>
          </p:cNvPr>
          <p:cNvSpPr>
            <a:spLocks noGrp="1"/>
          </p:cNvSpPr>
          <p:nvPr/>
        </p:nvSpPr>
        <p:spPr bwMode="auto">
          <a:xfrm>
            <a:off x="9663038" y="4344938"/>
            <a:ext cx="179705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685800" indent="-22860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</a:pPr>
            <a:r>
              <a:rPr lang="et-EE" altLang="en-US" sz="1200" i="0">
                <a:solidFill>
                  <a:srgbClr val="FF0000"/>
                </a:solidFill>
              </a:rPr>
              <a:t>Välise tuulutusvahe</a:t>
            </a:r>
            <a:r>
              <a:rPr lang="et-EE" altLang="en-US" sz="1200" i="0" u="sng">
                <a:solidFill>
                  <a:srgbClr val="FF0000"/>
                </a:solidFill>
              </a:rPr>
              <a:t>ta</a:t>
            </a:r>
            <a:r>
              <a:rPr lang="et-EE" altLang="en-US" sz="1200" i="0">
                <a:solidFill>
                  <a:srgbClr val="FF0000"/>
                </a:solidFill>
              </a:rPr>
              <a:t> sõrestiksein </a:t>
            </a:r>
            <a:r>
              <a:rPr lang="et-EE" altLang="en-US" sz="1200" i="0"/>
              <a:t>– kõige väiksem töökindlus, </a:t>
            </a:r>
            <a:r>
              <a:rPr lang="et-EE" altLang="en-US" sz="1200" b="1" i="0"/>
              <a:t>ei tohi projekteerida</a:t>
            </a:r>
            <a:endParaRPr lang="en-US" altLang="en-US" sz="1200" b="1" i="0"/>
          </a:p>
          <a:p>
            <a:pPr algn="ctr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</a:pPr>
            <a:endParaRPr lang="et-EE" altLang="en-US" sz="800"/>
          </a:p>
        </p:txBody>
      </p:sp>
      <p:sp>
        <p:nvSpPr>
          <p:cNvPr id="14" name="Teksti kohatäide 1">
            <a:extLst>
              <a:ext uri="{FF2B5EF4-FFF2-40B4-BE49-F238E27FC236}">
                <a16:creationId xmlns:a16="http://schemas.microsoft.com/office/drawing/2014/main" id="{A5A922D3-0E14-4369-B9D8-9A38A62DF422}"/>
              </a:ext>
            </a:extLst>
          </p:cNvPr>
          <p:cNvSpPr>
            <a:spLocks noGrp="1"/>
          </p:cNvSpPr>
          <p:nvPr/>
        </p:nvSpPr>
        <p:spPr bwMode="auto">
          <a:xfrm>
            <a:off x="5129138" y="4398913"/>
            <a:ext cx="1754188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685800" indent="-22860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</a:pPr>
            <a:r>
              <a:rPr lang="et-EE" altLang="en-US" sz="1200" i="0">
                <a:solidFill>
                  <a:srgbClr val="00B050"/>
                </a:solidFill>
              </a:rPr>
              <a:t>Välise tuulutusvahe</a:t>
            </a:r>
            <a:r>
              <a:rPr lang="et-EE" altLang="en-US" sz="1200" i="0" u="sng">
                <a:solidFill>
                  <a:srgbClr val="00B050"/>
                </a:solidFill>
              </a:rPr>
              <a:t>ga</a:t>
            </a:r>
            <a:r>
              <a:rPr lang="et-EE" altLang="en-US" sz="1200" i="0">
                <a:solidFill>
                  <a:srgbClr val="00B050"/>
                </a:solidFill>
              </a:rPr>
              <a:t> müüritis</a:t>
            </a:r>
            <a:r>
              <a:rPr lang="et-EE" altLang="en-US" sz="1200" i="0">
                <a:solidFill>
                  <a:srgbClr val="FF0000"/>
                </a:solidFill>
              </a:rPr>
              <a:t> </a:t>
            </a:r>
            <a:r>
              <a:rPr lang="et-EE" altLang="en-US" sz="1200" i="0"/>
              <a:t>– kõige töökindlam</a:t>
            </a:r>
            <a:endParaRPr lang="en-US" altLang="en-US" sz="1200" i="0"/>
          </a:p>
          <a:p>
            <a:pPr algn="ctr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</a:pPr>
            <a:endParaRPr lang="et-EE" altLang="en-US" sz="800"/>
          </a:p>
        </p:txBody>
      </p:sp>
      <p:sp>
        <p:nvSpPr>
          <p:cNvPr id="15" name="Teksti kohatäide 1">
            <a:extLst>
              <a:ext uri="{FF2B5EF4-FFF2-40B4-BE49-F238E27FC236}">
                <a16:creationId xmlns:a16="http://schemas.microsoft.com/office/drawing/2014/main" id="{C69EF46C-F731-4D4A-A823-7AAA9434DC30}"/>
              </a:ext>
            </a:extLst>
          </p:cNvPr>
          <p:cNvSpPr>
            <a:spLocks noGrp="1"/>
          </p:cNvSpPr>
          <p:nvPr/>
        </p:nvSpPr>
        <p:spPr bwMode="auto">
          <a:xfrm>
            <a:off x="7499276" y="4398913"/>
            <a:ext cx="1754187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685800" indent="-22860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</a:pPr>
            <a:r>
              <a:rPr lang="et-EE" altLang="en-US" sz="1200" i="0"/>
              <a:t>Välise tuulutusvahe</a:t>
            </a:r>
            <a:r>
              <a:rPr lang="et-EE" altLang="en-US" sz="1200" i="0" u="sng"/>
              <a:t>ta</a:t>
            </a:r>
            <a:r>
              <a:rPr lang="et-EE" altLang="en-US" sz="1200" i="0"/>
              <a:t> müüritis – keskmine töökindlus</a:t>
            </a:r>
            <a:endParaRPr lang="en-US" altLang="en-US" sz="1200" i="0"/>
          </a:p>
          <a:p>
            <a:pPr algn="ctr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</a:pPr>
            <a:endParaRPr lang="et-EE" altLang="en-US" sz="800"/>
          </a:p>
        </p:txBody>
      </p:sp>
      <p:pic>
        <p:nvPicPr>
          <p:cNvPr id="3" name="Picture 2" descr="C:\Users\Targo\Desktop\Pictures\EF-Hooned\Teemapildid\Fassaadikate\IMG_4477.JPG">
            <a:extLst>
              <a:ext uri="{FF2B5EF4-FFF2-40B4-BE49-F238E27FC236}">
                <a16:creationId xmlns:a16="http://schemas.microsoft.com/office/drawing/2014/main" id="{AE59BC43-6693-950E-E665-23ED15FE7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120" y="1"/>
            <a:ext cx="2196880" cy="164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830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2639616" y="260350"/>
            <a:ext cx="7922022" cy="857250"/>
          </a:xfrm>
        </p:spPr>
        <p:txBody>
          <a:bodyPr>
            <a:normAutofit/>
          </a:bodyPr>
          <a:lstStyle/>
          <a:p>
            <a:pPr algn="ctr"/>
            <a:r>
              <a:rPr lang="et-EE" altLang="en-US" sz="2400" b="1" dirty="0">
                <a:latin typeface="Verdana" panose="020B0604030504040204" pitchFamily="34" charset="0"/>
              </a:rPr>
              <a:t>Mida arvestada seoses kliimakoorumustega</a:t>
            </a:r>
            <a:endParaRPr lang="et-EE" altLang="en-US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013" y="1117600"/>
            <a:ext cx="9296399" cy="52641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Hoonele mõjuvad väliskliima koormused sõltuvad:</a:t>
            </a:r>
          </a:p>
          <a:p>
            <a:pPr lvl="1">
              <a:defRPr/>
            </a:pPr>
            <a:r>
              <a:rPr lang="et-EE" sz="1600" b="1" dirty="0">
                <a:latin typeface="Verdana" panose="020B0604030504040204" pitchFamily="34" charset="0"/>
                <a:ea typeface="Verdana" panose="020B0604030504040204" pitchFamily="34" charset="0"/>
              </a:rPr>
              <a:t>Asukohast</a:t>
            </a: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 tuule ja kaldvihma suhtes </a:t>
            </a: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(mere ääres, lagedal, kõrgendikul, linnakeskkonnas teiste hoonete suhtes)</a:t>
            </a:r>
          </a:p>
          <a:p>
            <a:pPr lvl="1">
              <a:defRPr/>
            </a:pPr>
            <a:r>
              <a:rPr lang="et-EE" sz="1600" b="1" dirty="0">
                <a:latin typeface="Verdana" panose="020B0604030504040204" pitchFamily="34" charset="0"/>
                <a:ea typeface="Verdana" panose="020B0604030504040204" pitchFamily="34" charset="0"/>
              </a:rPr>
              <a:t>Kõrgus</a:t>
            </a: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</a:p>
          <a:p>
            <a:pPr lvl="1">
              <a:defRPr/>
            </a:pPr>
            <a:r>
              <a:rPr lang="et-EE" sz="1600" b="1" dirty="0">
                <a:latin typeface="Verdana" panose="020B0604030504040204" pitchFamily="34" charset="0"/>
                <a:ea typeface="Verdana" panose="020B0604030504040204" pitchFamily="34" charset="0"/>
              </a:rPr>
              <a:t>Kuju</a:t>
            </a: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st </a:t>
            </a: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(lamekatus, viilkatus, räästad)</a:t>
            </a:r>
          </a:p>
          <a:p>
            <a:pPr lvl="1">
              <a:defRPr/>
            </a:pPr>
            <a:r>
              <a:rPr lang="et-EE" sz="1600" b="1" dirty="0">
                <a:latin typeface="Verdana" panose="020B0604030504040204" pitchFamily="34" charset="0"/>
                <a:ea typeface="Verdana" panose="020B0604030504040204" pitchFamily="34" charset="0"/>
              </a:rPr>
              <a:t>Sügav</a:t>
            </a: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usest, vundeerimistingimustest </a:t>
            </a: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(pinnase liik ja omadused, maapinna vertikaalplaneering, pinnasevesi, sademete äravool, drenaaž)</a:t>
            </a:r>
            <a:endParaRPr lang="et-E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44475" lvl="1" indent="0">
              <a:buNone/>
              <a:defRPr/>
            </a:pP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t-E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r>
              <a:rPr 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Väliskliima koormust välisseinale vähendavad</a:t>
            </a:r>
          </a:p>
          <a:p>
            <a:pPr lvl="1">
              <a:defRPr/>
            </a:pPr>
            <a:r>
              <a:rPr lang="et-EE" sz="1600" b="1" dirty="0">
                <a:latin typeface="Verdana" panose="020B0604030504040204" pitchFamily="34" charset="0"/>
                <a:ea typeface="Verdana" panose="020B0604030504040204" pitchFamily="34" charset="0"/>
              </a:rPr>
              <a:t>Räästad, varjestus</a:t>
            </a:r>
          </a:p>
          <a:p>
            <a:pPr lvl="1">
              <a:defRPr/>
            </a:pP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Välisõhuga </a:t>
            </a:r>
            <a:r>
              <a:rPr lang="et-EE" sz="1600" b="1" dirty="0">
                <a:latin typeface="Verdana" panose="020B0604030504040204" pitchFamily="34" charset="0"/>
                <a:ea typeface="Verdana" panose="020B0604030504040204" pitchFamily="34" charset="0"/>
              </a:rPr>
              <a:t>tuulutatav fassaad </a:t>
            </a: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(s.h. juba ehitusaegne kahelt poolt tuulduv plekk)</a:t>
            </a:r>
            <a:endParaRPr lang="et-E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44475" lvl="1" indent="0">
              <a:buNone/>
              <a:defRPr/>
            </a:pP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t-E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r>
              <a:rPr lang="et-EE" sz="1800" dirty="0">
                <a:latin typeface="Verdana" panose="020B0604030504040204" pitchFamily="34" charset="0"/>
                <a:ea typeface="Verdana" panose="020B0604030504040204" pitchFamily="34" charset="0"/>
              </a:rPr>
              <a:t>Väliskliima koormust tuleks arvestada</a:t>
            </a:r>
          </a:p>
          <a:p>
            <a:pPr lvl="1">
              <a:defRPr/>
            </a:pP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Tarindite kavandamisel (nn veataluvus, ingl. k robustness)</a:t>
            </a:r>
          </a:p>
          <a:p>
            <a:pPr lvl="1">
              <a:defRPr/>
            </a:pP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Avatäidete avatavuse ja avanemissuundade valikul </a:t>
            </a: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(nõuded akendele)</a:t>
            </a:r>
          </a:p>
          <a:p>
            <a:pPr lvl="1">
              <a:defRPr/>
            </a:pPr>
            <a:r>
              <a:rPr lang="et-EE" sz="1600" dirty="0">
                <a:latin typeface="Verdana" panose="020B0604030504040204" pitchFamily="34" charset="0"/>
                <a:ea typeface="Verdana" panose="020B0604030504040204" pitchFamily="34" charset="0"/>
              </a:rPr>
              <a:t>Varjestuse kavandamisel </a:t>
            </a:r>
            <a:r>
              <a:rPr lang="et-EE" sz="1400" dirty="0">
                <a:latin typeface="Verdana" panose="020B0604030504040204" pitchFamily="34" charset="0"/>
                <a:ea typeface="Verdana" panose="020B0604030504040204" pitchFamily="34" charset="0"/>
              </a:rPr>
              <a:t>(vältimaks suvist ülekuumenemist kuid kasutamaks ära kevad/sügisel madalamalt paistvat päikest, samuti vältimaks veeauru kondenseerumist akna välispinnale)</a:t>
            </a:r>
          </a:p>
          <a:p>
            <a:pPr marL="244475" lvl="1" indent="0">
              <a:buNone/>
              <a:defRPr/>
            </a:pPr>
            <a:endParaRPr lang="et-E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endParaRPr lang="et-E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57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/>
          </p:cNvSpPr>
          <p:nvPr/>
        </p:nvSpPr>
        <p:spPr bwMode="auto">
          <a:xfrm>
            <a:off x="3000375" y="1341439"/>
            <a:ext cx="7056438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457200" eaLnBrk="0" hangingPunct="0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t-EE" altLang="et-EE" sz="2000" dirty="0"/>
              <a:t>Tarindi toimivuse kriteeriumi (hallitus, kondensaat) suhtes määravad:</a:t>
            </a:r>
          </a:p>
          <a:p>
            <a:pPr lvl="1" eaLnBrk="1" hangingPunct="1">
              <a:defRPr/>
            </a:pPr>
            <a:r>
              <a:rPr lang="et-EE" altLang="et-EE" sz="1800" dirty="0"/>
              <a:t>i) Temperatuur ja suhteline niiskus tarindi </a:t>
            </a:r>
            <a:r>
              <a:rPr lang="et-EE" altLang="et-EE" sz="1800" b="1" dirty="0"/>
              <a:t>sisepinnal</a:t>
            </a:r>
            <a:r>
              <a:rPr lang="et-EE" altLang="et-EE" sz="1800" dirty="0"/>
              <a:t> </a:t>
            </a:r>
            <a:r>
              <a:rPr lang="et-EE" altLang="et-EE" sz="1600" dirty="0"/>
              <a:t>(suurem soojusläbivus=külmasild) </a:t>
            </a:r>
          </a:p>
          <a:p>
            <a:pPr lvl="1" eaLnBrk="1" hangingPunct="1">
              <a:defRPr/>
            </a:pPr>
            <a:endParaRPr lang="et-EE" altLang="et-EE" sz="1600" dirty="0"/>
          </a:p>
          <a:p>
            <a:pPr lvl="1" eaLnBrk="1" hangingPunct="1">
              <a:defRPr/>
            </a:pPr>
            <a:endParaRPr lang="et-EE" altLang="et-EE" sz="1600" dirty="0"/>
          </a:p>
          <a:p>
            <a:pPr marL="457200" lvl="1" indent="0" eaLnBrk="1" hangingPunct="1">
              <a:buNone/>
              <a:defRPr/>
            </a:pPr>
            <a:r>
              <a:rPr lang="et-EE" altLang="et-EE" sz="1600" dirty="0"/>
              <a:t>madalam pinnatemperatuur=kõrgem suhteline niiskus pinnal)</a:t>
            </a:r>
            <a:r>
              <a:rPr lang="et-EE" altLang="et-EE" sz="1800" dirty="0"/>
              <a:t>, materjal, aeg</a:t>
            </a:r>
            <a:endParaRPr lang="et-EE" altLang="et-EE" sz="2000" dirty="0"/>
          </a:p>
          <a:p>
            <a:pPr lvl="1" eaLnBrk="1" hangingPunct="1">
              <a:defRPr/>
            </a:pPr>
            <a:endParaRPr lang="et-EE" altLang="et-EE" sz="1800" dirty="0"/>
          </a:p>
        </p:txBody>
      </p:sp>
      <p:sp>
        <p:nvSpPr>
          <p:cNvPr id="6" name="Down Arrow 5"/>
          <p:cNvSpPr/>
          <p:nvPr/>
        </p:nvSpPr>
        <p:spPr>
          <a:xfrm>
            <a:off x="6229351" y="2781300"/>
            <a:ext cx="371475" cy="3635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765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4" y="3932238"/>
            <a:ext cx="282892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3930650"/>
            <a:ext cx="2808288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/>
          </p:cNvSpPr>
          <p:nvPr/>
        </p:nvSpPr>
        <p:spPr>
          <a:xfrm>
            <a:off x="3000375" y="333375"/>
            <a:ext cx="7056438" cy="8636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>
            <a:lvl1pPr algn="l" defTabSz="9142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t-EE" altLang="et-EE" sz="2200" b="1" dirty="0">
                <a:latin typeface="Verdana" panose="020B0604030504040204" pitchFamily="34" charset="0"/>
                <a:ea typeface="Verdana" panose="020B0604030504040204" pitchFamily="34" charset="0"/>
              </a:rPr>
              <a:t>Toimivuse kriteeriumid I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F6F92A9-B319-F3B6-2CFC-31FDB7B35B6C}"/>
              </a:ext>
            </a:extLst>
          </p:cNvPr>
          <p:cNvSpPr>
            <a:spLocks/>
          </p:cNvSpPr>
          <p:nvPr/>
        </p:nvSpPr>
        <p:spPr bwMode="auto">
          <a:xfrm>
            <a:off x="3406774" y="5878516"/>
            <a:ext cx="75850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457200" eaLnBrk="0" hangingPunct="0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t-EE" sz="1400" b="0" i="1" dirty="0">
                <a:solidFill>
                  <a:srgbClr val="808080"/>
                </a:solidFill>
                <a:effectLst/>
                <a:latin typeface="-apple-system"/>
              </a:rPr>
              <a:t>EVS-EN ISO 13788 </a:t>
            </a:r>
            <a:r>
              <a:rPr lang="en-US" sz="1400" b="0" i="1" dirty="0">
                <a:solidFill>
                  <a:srgbClr val="808080"/>
                </a:solidFill>
                <a:effectLst/>
                <a:latin typeface="-apple-system"/>
              </a:rPr>
              <a:t>- </a:t>
            </a:r>
            <a:r>
              <a:rPr lang="et-EE" sz="1400" b="0" i="1" dirty="0">
                <a:solidFill>
                  <a:srgbClr val="808080"/>
                </a:solidFill>
                <a:effectLst/>
                <a:latin typeface="-apple-system"/>
              </a:rPr>
              <a:t>külmasilla kriitilisuse hindamiseks </a:t>
            </a:r>
            <a:r>
              <a:rPr lang="et-EE" sz="1400" b="0" i="1" dirty="0" err="1">
                <a:solidFill>
                  <a:srgbClr val="808080"/>
                </a:solidFill>
                <a:effectLst/>
                <a:latin typeface="-apple-system"/>
              </a:rPr>
              <a:t>temperatuuriindek</a:t>
            </a:r>
            <a:r>
              <a:rPr lang="et-EE" sz="1400" b="0" i="1" dirty="0">
                <a:solidFill>
                  <a:srgbClr val="808080"/>
                </a:solidFill>
                <a:effectLst/>
                <a:latin typeface="-apple-system"/>
              </a:rPr>
              <a:t> </a:t>
            </a:r>
            <a:r>
              <a:rPr lang="et-EE" sz="1400" b="0" i="1" dirty="0" err="1">
                <a:solidFill>
                  <a:srgbClr val="808080"/>
                </a:solidFill>
                <a:effectLst/>
                <a:latin typeface="-apple-system"/>
              </a:rPr>
              <a:t>frsi</a:t>
            </a:r>
            <a:r>
              <a:rPr lang="en-US" sz="1400" i="1" dirty="0">
                <a:solidFill>
                  <a:srgbClr val="808080"/>
                </a:solidFill>
                <a:latin typeface="-apple-system"/>
              </a:rPr>
              <a:t>. </a:t>
            </a:r>
            <a:r>
              <a:rPr lang="et-EE" sz="1400" b="0" i="1" dirty="0">
                <a:solidFill>
                  <a:srgbClr val="808080"/>
                </a:solidFill>
                <a:effectLst/>
                <a:latin typeface="-apple-system"/>
              </a:rPr>
              <a:t>Akna ja aknaraami puhul on minimaalne nõutud temperatuuriindeks </a:t>
            </a:r>
            <a:r>
              <a:rPr lang="et-EE" sz="1400" b="1" i="1" dirty="0" err="1">
                <a:solidFill>
                  <a:srgbClr val="808080"/>
                </a:solidFill>
                <a:effectLst/>
                <a:latin typeface="-apple-system"/>
              </a:rPr>
              <a:t>frsi</a:t>
            </a:r>
            <a:r>
              <a:rPr lang="et-EE" sz="1400" b="1" i="1" dirty="0">
                <a:solidFill>
                  <a:srgbClr val="808080"/>
                </a:solidFill>
                <a:effectLst/>
                <a:latin typeface="-apple-system"/>
              </a:rPr>
              <a:t>=0.7 </a:t>
            </a:r>
            <a:r>
              <a:rPr lang="et-EE" sz="1400" b="0" i="1" dirty="0">
                <a:solidFill>
                  <a:srgbClr val="808080"/>
                </a:solidFill>
                <a:effectLst/>
                <a:latin typeface="-apple-system"/>
              </a:rPr>
              <a:t>ja ülejäänud tarindite puhul </a:t>
            </a:r>
            <a:r>
              <a:rPr lang="et-EE" sz="1400" b="1" i="1" dirty="0" err="1">
                <a:solidFill>
                  <a:srgbClr val="808080"/>
                </a:solidFill>
                <a:effectLst/>
                <a:latin typeface="-apple-system"/>
              </a:rPr>
              <a:t>frsi</a:t>
            </a:r>
            <a:r>
              <a:rPr lang="et-EE" sz="1400" b="1" i="1" dirty="0">
                <a:solidFill>
                  <a:srgbClr val="808080"/>
                </a:solidFill>
                <a:effectLst/>
                <a:latin typeface="-apple-system"/>
              </a:rPr>
              <a:t>=0.8</a:t>
            </a:r>
            <a:endParaRPr lang="et-EE" altLang="et-EE" sz="1600" b="1" dirty="0"/>
          </a:p>
        </p:txBody>
      </p:sp>
    </p:spTree>
    <p:extLst>
      <p:ext uri="{BB962C8B-B14F-4D97-AF65-F5344CB8AC3E}">
        <p14:creationId xmlns:p14="http://schemas.microsoft.com/office/powerpoint/2010/main" val="1087021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/>
          </p:cNvSpPr>
          <p:nvPr/>
        </p:nvSpPr>
        <p:spPr bwMode="auto">
          <a:xfrm>
            <a:off x="3000375" y="1341439"/>
            <a:ext cx="532765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457200" eaLnBrk="0" hangingPunct="0"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t-EE" altLang="et-EE" sz="2000" dirty="0"/>
              <a:t>Tarindi toimivuse määravad:</a:t>
            </a:r>
          </a:p>
          <a:p>
            <a:pPr lvl="1" eaLnBrk="1" hangingPunct="1">
              <a:defRPr/>
            </a:pPr>
            <a:r>
              <a:rPr lang="et-EE" altLang="et-EE" sz="1800" dirty="0"/>
              <a:t>ii) Temperatuur ja suhteline niiskus </a:t>
            </a:r>
            <a:r>
              <a:rPr lang="et-EE" altLang="et-EE" sz="1800" b="1" dirty="0"/>
              <a:t>tarindi sees</a:t>
            </a:r>
            <a:r>
              <a:rPr lang="et-EE" altLang="et-EE" sz="1800" dirty="0"/>
              <a:t>, mis sõltub muuhulgas:</a:t>
            </a:r>
          </a:p>
          <a:p>
            <a:pPr lvl="2" eaLnBrk="1" hangingPunct="1">
              <a:defRPr/>
            </a:pPr>
            <a:r>
              <a:rPr lang="et-EE" altLang="et-EE" sz="1600" dirty="0"/>
              <a:t>Tarindi kihtide soojustakistusest ja veeaurutakistusest (veeauru </a:t>
            </a:r>
            <a:r>
              <a:rPr lang="et-EE" altLang="et-EE" sz="1600" b="1" dirty="0"/>
              <a:t>difusioon</a:t>
            </a:r>
            <a:r>
              <a:rPr lang="et-EE" altLang="et-EE" sz="1600" dirty="0"/>
              <a:t>, toimivus nn kastepunkti meetodil)</a:t>
            </a:r>
          </a:p>
          <a:p>
            <a:pPr marL="914400" lvl="2" indent="0" eaLnBrk="1" hangingPunct="1">
              <a:buNone/>
              <a:defRPr/>
            </a:pPr>
            <a:endParaRPr lang="et-EE" altLang="et-EE" sz="1600" dirty="0"/>
          </a:p>
          <a:p>
            <a:pPr lvl="2" eaLnBrk="1" hangingPunct="1">
              <a:defRPr/>
            </a:pPr>
            <a:r>
              <a:rPr lang="et-EE" altLang="et-EE" sz="1600" dirty="0"/>
              <a:t>Tarindi (sisepinna) õhutakistusest ja defektidest (veeauru </a:t>
            </a:r>
            <a:r>
              <a:rPr lang="et-EE" altLang="et-EE" sz="1600" b="1" dirty="0"/>
              <a:t>konvektsioon</a:t>
            </a:r>
            <a:r>
              <a:rPr lang="et-EE" altLang="et-EE" sz="1600" dirty="0"/>
              <a:t> koos õhuga)</a:t>
            </a:r>
            <a:endParaRPr lang="et-EE" altLang="et-EE" sz="2000" dirty="0"/>
          </a:p>
          <a:p>
            <a:pPr lvl="1" eaLnBrk="1" hangingPunct="1">
              <a:defRPr/>
            </a:pPr>
            <a:endParaRPr lang="et-EE" altLang="et-EE" sz="1800" dirty="0"/>
          </a:p>
        </p:txBody>
      </p:sp>
      <p:pic>
        <p:nvPicPr>
          <p:cNvPr id="28676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3" t="17650" r="26303" b="18924"/>
          <a:stretch>
            <a:fillRect/>
          </a:stretch>
        </p:blipFill>
        <p:spPr bwMode="auto">
          <a:xfrm>
            <a:off x="8224839" y="1073151"/>
            <a:ext cx="1703387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2" b="20596"/>
          <a:stretch>
            <a:fillRect/>
          </a:stretch>
        </p:blipFill>
        <p:spPr bwMode="auto">
          <a:xfrm>
            <a:off x="8191500" y="3171825"/>
            <a:ext cx="18732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9377364" y="3197226"/>
            <a:ext cx="687387" cy="206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79" name="Rectangle 10"/>
          <p:cNvSpPr>
            <a:spLocks noChangeArrowheads="1"/>
          </p:cNvSpPr>
          <p:nvPr/>
        </p:nvSpPr>
        <p:spPr bwMode="auto">
          <a:xfrm>
            <a:off x="9304339" y="3706813"/>
            <a:ext cx="968375" cy="514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87004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70042"/>
              </a:buClr>
              <a:buFont typeface="Symbol" panose="05050102010706020507" pitchFamily="18" charset="2"/>
              <a:buChar char="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28680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0" t="3752" r="2242" b="53481"/>
          <a:stretch/>
        </p:blipFill>
        <p:spPr bwMode="auto">
          <a:xfrm>
            <a:off x="3215681" y="4653137"/>
            <a:ext cx="2160240" cy="147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 rot="16200000">
            <a:off x="7527096" y="5265512"/>
            <a:ext cx="11473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dirty="0">
                <a:latin typeface="+mj-lt"/>
              </a:rPr>
              <a:t>RT 05-10710-et</a:t>
            </a:r>
            <a:endParaRPr lang="en-US" sz="1200" dirty="0">
              <a:latin typeface="+mj-lt"/>
            </a:endParaRPr>
          </a:p>
        </p:txBody>
      </p:sp>
      <p:sp>
        <p:nvSpPr>
          <p:cNvPr id="10" name="Rectangle 2"/>
          <p:cNvSpPr txBox="1">
            <a:spLocks/>
          </p:cNvSpPr>
          <p:nvPr/>
        </p:nvSpPr>
        <p:spPr>
          <a:xfrm>
            <a:off x="3000375" y="333375"/>
            <a:ext cx="7056438" cy="8636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>
            <a:lvl1pPr algn="l" defTabSz="9142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t-EE" altLang="et-EE" sz="2200" b="1" dirty="0">
                <a:latin typeface="Verdana" panose="020B0604030504040204" pitchFamily="34" charset="0"/>
                <a:ea typeface="Verdana" panose="020B0604030504040204" pitchFamily="34" charset="0"/>
              </a:rPr>
              <a:t>Toimivuse kriteeriumid II</a:t>
            </a:r>
          </a:p>
        </p:txBody>
      </p:sp>
      <p:pic>
        <p:nvPicPr>
          <p:cNvPr id="12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t="2400" r="66189" b="48822"/>
          <a:stretch/>
        </p:blipFill>
        <p:spPr bwMode="auto">
          <a:xfrm>
            <a:off x="479376" y="1412776"/>
            <a:ext cx="2608044" cy="17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5" t="2872" r="34337" b="53992"/>
          <a:stretch/>
        </p:blipFill>
        <p:spPr bwMode="auto">
          <a:xfrm>
            <a:off x="472470" y="3263375"/>
            <a:ext cx="2288746" cy="146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24660" y="2204864"/>
            <a:ext cx="75086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0" t="48777" r="1751" b="13702"/>
          <a:stretch/>
        </p:blipFill>
        <p:spPr bwMode="auto">
          <a:xfrm>
            <a:off x="5685821" y="4826868"/>
            <a:ext cx="2210379" cy="130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062646" y="2420889"/>
            <a:ext cx="1024016" cy="410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624813" y="3822728"/>
            <a:ext cx="230126" cy="118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17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TalTech">
      <a:dk1>
        <a:srgbClr val="000000"/>
      </a:dk1>
      <a:lt1>
        <a:srgbClr val="FFFFFF"/>
      </a:lt1>
      <a:dk2>
        <a:srgbClr val="332B60"/>
      </a:dk2>
      <a:lt2>
        <a:srgbClr val="DADAE4"/>
      </a:lt2>
      <a:accent1>
        <a:srgbClr val="E4067E"/>
      </a:accent1>
      <a:accent2>
        <a:srgbClr val="9396B0"/>
      </a:accent2>
      <a:accent3>
        <a:srgbClr val="AB1352"/>
      </a:accent3>
      <a:accent4>
        <a:srgbClr val="4FBFD3"/>
      </a:accent4>
      <a:accent5>
        <a:srgbClr val="332B60"/>
      </a:accent5>
      <a:accent6>
        <a:srgbClr val="DADAE4"/>
      </a:accent6>
      <a:hlink>
        <a:srgbClr val="AB1352"/>
      </a:hlink>
      <a:folHlink>
        <a:srgbClr val="AB1352"/>
      </a:folHlink>
    </a:clrScheme>
    <a:fontScheme name="TTÜ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wrap="square" rtlCol="0" anchor="ctr"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EWNEW" id="{65034802-83F1-DE41-A876-6851A238EDFE}" vid="{814C7433-F944-B249-91D8-8F253693EC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alTech">
    <a:dk1>
      <a:srgbClr val="000000"/>
    </a:dk1>
    <a:lt1>
      <a:srgbClr val="FFFFFF"/>
    </a:lt1>
    <a:dk2>
      <a:srgbClr val="332B60"/>
    </a:dk2>
    <a:lt2>
      <a:srgbClr val="DADAE4"/>
    </a:lt2>
    <a:accent1>
      <a:srgbClr val="E4067E"/>
    </a:accent1>
    <a:accent2>
      <a:srgbClr val="9396B0"/>
    </a:accent2>
    <a:accent3>
      <a:srgbClr val="AB1352"/>
    </a:accent3>
    <a:accent4>
      <a:srgbClr val="4FBFD3"/>
    </a:accent4>
    <a:accent5>
      <a:srgbClr val="332B60"/>
    </a:accent5>
    <a:accent6>
      <a:srgbClr val="DADAE4"/>
    </a:accent6>
    <a:hlink>
      <a:srgbClr val="AB1352"/>
    </a:hlink>
    <a:folHlink>
      <a:srgbClr val="AB135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f890ec4e-5394-4728-b3d1-50523c0e83a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3C6F9A5CB06DA47910D09732A5AD00A" ma:contentTypeVersion="9" ma:contentTypeDescription="Loo uus dokument" ma:contentTypeScope="" ma:versionID="53f4f30d9e545f5895baac3117118cff">
  <xsd:schema xmlns:xsd="http://www.w3.org/2001/XMLSchema" xmlns:xs="http://www.w3.org/2001/XMLSchema" xmlns:p="http://schemas.microsoft.com/office/2006/metadata/properties" xmlns:ns2="f890ec4e-5394-4728-b3d1-50523c0e83a9" targetNamespace="http://schemas.microsoft.com/office/2006/metadata/properties" ma:root="true" ma:fieldsID="8e1afe482b442d89332861413ec6644d" ns2:_="">
    <xsd:import namespace="f890ec4e-5394-4728-b3d1-50523c0e83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_Flow_SignoffStatu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90ec4e-5394-4728-b3d1-50523c0e83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0" nillable="true" ma:displayName="Sign-off status" ma:internalName="Sign_x002d_off_x0020_status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51EE55-89C7-4C80-9029-E83E8017D4A0}">
  <ds:schemaRefs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f890ec4e-5394-4728-b3d1-50523c0e83a9"/>
    <ds:schemaRef ds:uri="http://purl.org/dc/elements/1.1/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4729F0C-8A2A-4553-B1F5-8D40DD47FA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90ec4e-5394-4728-b3d1-50523c0e83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C957E71-E1C9-4A5C-A190-8C1E43AC6D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7740</TotalTime>
  <Words>3378</Words>
  <Application>Microsoft Office PowerPoint</Application>
  <PresentationFormat>Widescreen</PresentationFormat>
  <Paragraphs>753</Paragraphs>
  <Slides>58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1" baseType="lpstr">
      <vt:lpstr>-apple-system</vt:lpstr>
      <vt:lpstr>Arial</vt:lpstr>
      <vt:lpstr>Calibri</vt:lpstr>
      <vt:lpstr>Calibri Light</vt:lpstr>
      <vt:lpstr>helvetica neue</vt:lpstr>
      <vt:lpstr>StarSymbol</vt:lpstr>
      <vt:lpstr>Symbol</vt:lpstr>
      <vt:lpstr>Times New Roman</vt:lpstr>
      <vt:lpstr>Trebuchet MS</vt:lpstr>
      <vt:lpstr>Verdana</vt:lpstr>
      <vt:lpstr>Wingdings</vt:lpstr>
      <vt:lpstr>Office'i kujundus</vt:lpstr>
      <vt:lpstr>Equation</vt:lpstr>
      <vt:lpstr>PowerPoint Presentation</vt:lpstr>
      <vt:lpstr>Koolituse sisu</vt:lpstr>
      <vt:lpstr>PowerPoint Presentation</vt:lpstr>
      <vt:lpstr>Arhitektuur</vt:lpstr>
      <vt:lpstr>Arhitektuur</vt:lpstr>
      <vt:lpstr>Tarindile esitatavad nõuded</vt:lpstr>
      <vt:lpstr>Mida arvestada seoses kliimakoorumustega</vt:lpstr>
      <vt:lpstr>PowerPoint Presentation</vt:lpstr>
      <vt:lpstr>PowerPoint Presentation</vt:lpstr>
      <vt:lpstr>PowerPoint Presentation</vt:lpstr>
      <vt:lpstr>Tarindi olulised kihid - sõrestiksein</vt:lpstr>
      <vt:lpstr>Tarindi olulised kihid - sõrestiksein</vt:lpstr>
      <vt:lpstr>Tarindi olulised kihid - sõrestiksein</vt:lpstr>
      <vt:lpstr>Tarindi olulised kihid - sõrestiksein</vt:lpstr>
      <vt:lpstr>Tarindite toimivus – katused</vt:lpstr>
      <vt:lpstr>Tarindite toimivus – katused</vt:lpstr>
      <vt:lpstr>Tarindite toimivus – põrand välisõhu kohal</vt:lpstr>
      <vt:lpstr>Tarindite toimivus – põrand välisõhu kohal</vt:lpstr>
      <vt:lpstr>Enamlevinud soojustusmaterjalid</vt:lpstr>
      <vt:lpstr>Soojustusmaterjali olulised omadused</vt:lpstr>
      <vt:lpstr>PIR - polüisotsüanuraat</vt:lpstr>
      <vt:lpstr>PIR - polüisotsüanuraat</vt:lpstr>
      <vt:lpstr>EPS - vahtpolüstüreen</vt:lpstr>
      <vt:lpstr>XPS- ekstrudeeritud vahtpolüstüreen</vt:lpstr>
      <vt:lpstr>Vahtklaas</vt:lpstr>
      <vt:lpstr>Üksikelamu Sauel</vt:lpstr>
      <vt:lpstr>Üksikelamu Sauel</vt:lpstr>
      <vt:lpstr>PowerPoint Presentation</vt:lpstr>
      <vt:lpstr>PowerPoint Presentation</vt:lpstr>
      <vt:lpstr>PowerPoint Presentation</vt:lpstr>
      <vt:lpstr>PowerPoint Presentation</vt:lpstr>
      <vt:lpstr>Eesti elamute siseõhu temperatuuri mudelid</vt:lpstr>
      <vt:lpstr>PowerPoint Presentation</vt:lpstr>
      <vt:lpstr>PowerPoint Presentation</vt:lpstr>
      <vt:lpstr>PowerPoint Presentation</vt:lpstr>
      <vt:lpstr>Piirdetarinditele mõjuvad sise- ja väliskliima koormused</vt:lpstr>
      <vt:lpstr>Sisemine niiskuskoormus erinevate kasutusotstarvete puhul (MTMm nr 51)</vt:lpstr>
      <vt:lpstr>PowerPoint Presentation</vt:lpstr>
      <vt:lpstr>PowerPoint Presentation</vt:lpstr>
      <vt:lpstr>Niiskuslevi materjalis (tarindis)</vt:lpstr>
      <vt:lpstr>PowerPoint Presentation</vt:lpstr>
      <vt:lpstr>PowerPoint Presentation</vt:lpstr>
      <vt:lpstr>PowerPoint Presentation</vt:lpstr>
      <vt:lpstr>PowerPoint Presentation</vt:lpstr>
      <vt:lpstr>Küsitavad lahendused</vt:lpstr>
      <vt:lpstr>Küsitavad lahendused – seespoolne (lisa)soojustamine</vt:lpstr>
      <vt:lpstr>Probleemsed tarindid I</vt:lpstr>
      <vt:lpstr>Probleemsed tarindid II</vt:lpstr>
      <vt:lpstr>PowerPoint Presentation</vt:lpstr>
      <vt:lpstr>PowerPoint Presentation</vt:lpstr>
      <vt:lpstr>Märja ruumi seinad (kui jääb aega)</vt:lpstr>
      <vt:lpstr>Märja ruumi seinad (kui jääb aega)</vt:lpstr>
      <vt:lpstr>Märja ruumi seinad (kui jääb aega)</vt:lpstr>
      <vt:lpstr>Märja ruumi seinad (kui jääb aega)</vt:lpstr>
      <vt:lpstr>PowerPoint Presentation</vt:lpstr>
      <vt:lpstr>Kuidas soojustust õigesti paigaldada (kui jääb aega)</vt:lpstr>
      <vt:lpstr>Mineraalvilla paigaldamine (kui jääb aega)</vt:lpstr>
      <vt:lpstr>Näiteid sõlmedest (kui jääb aega)</vt:lpstr>
    </vt:vector>
  </TitlesOfParts>
  <Company>Tallinn University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Anu Teder</dc:creator>
  <cp:lastModifiedBy>Simo Ilomets</cp:lastModifiedBy>
  <cp:revision>324</cp:revision>
  <cp:lastPrinted>2022-10-21T06:49:02Z</cp:lastPrinted>
  <dcterms:created xsi:type="dcterms:W3CDTF">2018-09-19T06:51:01Z</dcterms:created>
  <dcterms:modified xsi:type="dcterms:W3CDTF">2023-05-31T08:32:20Z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9643374</vt:lpwstr>
  </property>
  <property fmtid="{D5CDD505-2E9C-101B-9397-08002B2CF9AE}" pid="3" name="NXPowerLiteSettings">
    <vt:lpwstr>C780073804F000</vt:lpwstr>
  </property>
  <property fmtid="{D5CDD505-2E9C-101B-9397-08002B2CF9AE}" pid="4" name="NXPowerLiteVersion">
    <vt:lpwstr>D8.0.4</vt:lpwstr>
  </property>
  <property fmtid="{D5CDD505-2E9C-101B-9397-08002B2CF9AE}" pid="5" name="ContentTypeId">
    <vt:lpwstr>0x01010083C6F9A5CB06DA47910D09732A5AD00A</vt:lpwstr>
  </property>
</Properties>
</file>